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y="5143500" cx="9144000"/>
  <p:notesSz cx="6858000" cy="9144000"/>
  <p:embeddedFontLst>
    <p:embeddedFont>
      <p:font typeface="Arimo"/>
      <p:regular r:id="rId66"/>
      <p:bold r:id="rId67"/>
      <p:italic r:id="rId68"/>
      <p:boldItalic r:id="rId69"/>
    </p:embeddedFont>
    <p:embeddedFont>
      <p:font typeface="Poppins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Anaheim"/>
      <p:regular r:id="rId78"/>
      <p:bold r:id="rId79"/>
    </p:embeddedFont>
    <p:embeddedFont>
      <p:font typeface="Poppins Medium"/>
      <p:regular r:id="rId80"/>
      <p:bold r:id="rId81"/>
      <p:italic r:id="rId82"/>
      <p:boldItalic r:id="rId83"/>
    </p:embeddedFont>
    <p:embeddedFont>
      <p:font typeface="Tajawal Medium"/>
      <p:regular r:id="rId84"/>
      <p:bold r:id="rId85"/>
    </p:embeddedFont>
    <p:embeddedFont>
      <p:font typeface="Poppins SemiBold"/>
      <p:regular r:id="rId86"/>
      <p:bold r:id="rId87"/>
      <p:italic r:id="rId88"/>
      <p:boldItalic r:id="rId89"/>
    </p:embeddedFont>
    <p:embeddedFont>
      <p:font typeface="Roboto Mon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9B3AA5-33FA-4893-AC0E-FDA24B294554}">
  <a:tblStyle styleId="{EF9B3AA5-33FA-4893-AC0E-FDA24B2945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jawalMedium-regular.fntdata"/><Relationship Id="rId83" Type="http://schemas.openxmlformats.org/officeDocument/2006/relationships/font" Target="fonts/PoppinsMedium-boldItalic.fntdata"/><Relationship Id="rId42" Type="http://schemas.openxmlformats.org/officeDocument/2006/relationships/slide" Target="slides/slide35.xml"/><Relationship Id="rId86" Type="http://schemas.openxmlformats.org/officeDocument/2006/relationships/font" Target="fonts/PoppinsSemiBold-regular.fntdata"/><Relationship Id="rId41" Type="http://schemas.openxmlformats.org/officeDocument/2006/relationships/slide" Target="slides/slide34.xml"/><Relationship Id="rId85" Type="http://schemas.openxmlformats.org/officeDocument/2006/relationships/font" Target="fonts/TajawalMedium-bold.fntdata"/><Relationship Id="rId44" Type="http://schemas.openxmlformats.org/officeDocument/2006/relationships/slide" Target="slides/slide37.xml"/><Relationship Id="rId88" Type="http://schemas.openxmlformats.org/officeDocument/2006/relationships/font" Target="fonts/PoppinsSemiBold-italic.fntdata"/><Relationship Id="rId43" Type="http://schemas.openxmlformats.org/officeDocument/2006/relationships/slide" Target="slides/slide36.xml"/><Relationship Id="rId87" Type="http://schemas.openxmlformats.org/officeDocument/2006/relationships/font" Target="fonts/PoppinsSemiBold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PoppinsSemiBold-boldItalic.fntdata"/><Relationship Id="rId80" Type="http://schemas.openxmlformats.org/officeDocument/2006/relationships/font" Target="fonts/PoppinsMedium-regular.fntdata"/><Relationship Id="rId82" Type="http://schemas.openxmlformats.org/officeDocument/2006/relationships/font" Target="fonts/PoppinsMedium-italic.fntdata"/><Relationship Id="rId81" Type="http://schemas.openxmlformats.org/officeDocument/2006/relationships/font" Target="fonts/Poppins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Poppins-boldItalic.fntdata"/><Relationship Id="rId72" Type="http://schemas.openxmlformats.org/officeDocument/2006/relationships/font" Target="fonts/Poppins-italic.fntdata"/><Relationship Id="rId31" Type="http://schemas.openxmlformats.org/officeDocument/2006/relationships/slide" Target="slides/slide24.xml"/><Relationship Id="rId75" Type="http://schemas.openxmlformats.org/officeDocument/2006/relationships/font" Target="fonts/Lato-bold.fntdata"/><Relationship Id="rId30" Type="http://schemas.openxmlformats.org/officeDocument/2006/relationships/slide" Target="slides/slide23.xml"/><Relationship Id="rId74" Type="http://schemas.openxmlformats.org/officeDocument/2006/relationships/font" Target="fonts/Lato-regular.fntdata"/><Relationship Id="rId33" Type="http://schemas.openxmlformats.org/officeDocument/2006/relationships/slide" Target="slides/slide26.xml"/><Relationship Id="rId77" Type="http://schemas.openxmlformats.org/officeDocument/2006/relationships/font" Target="fonts/Lato-boldItalic.fntdata"/><Relationship Id="rId32" Type="http://schemas.openxmlformats.org/officeDocument/2006/relationships/slide" Target="slides/slide25.xml"/><Relationship Id="rId76" Type="http://schemas.openxmlformats.org/officeDocument/2006/relationships/font" Target="fonts/Lato-italic.fntdata"/><Relationship Id="rId35" Type="http://schemas.openxmlformats.org/officeDocument/2006/relationships/slide" Target="slides/slide28.xml"/><Relationship Id="rId79" Type="http://schemas.openxmlformats.org/officeDocument/2006/relationships/font" Target="fonts/Anaheim-bold.fntdata"/><Relationship Id="rId34" Type="http://schemas.openxmlformats.org/officeDocument/2006/relationships/slide" Target="slides/slide27.xml"/><Relationship Id="rId78" Type="http://schemas.openxmlformats.org/officeDocument/2006/relationships/font" Target="fonts/Anaheim-regular.fntdata"/><Relationship Id="rId71" Type="http://schemas.openxmlformats.org/officeDocument/2006/relationships/font" Target="fonts/Poppins-bold.fntdata"/><Relationship Id="rId70" Type="http://schemas.openxmlformats.org/officeDocument/2006/relationships/font" Target="fonts/Poppins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Arimo-regular.fntdata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Arimo-italic.fntdata"/><Relationship Id="rId23" Type="http://schemas.openxmlformats.org/officeDocument/2006/relationships/slide" Target="slides/slide16.xml"/><Relationship Id="rId67" Type="http://schemas.openxmlformats.org/officeDocument/2006/relationships/font" Target="fonts/Arim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Arim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RobotoMono-bold.fntdata"/><Relationship Id="rId90" Type="http://schemas.openxmlformats.org/officeDocument/2006/relationships/font" Target="fonts/RobotoMono-regular.fntdata"/><Relationship Id="rId93" Type="http://schemas.openxmlformats.org/officeDocument/2006/relationships/font" Target="fonts/RobotoMono-boldItalic.fntdata"/><Relationship Id="rId92" Type="http://schemas.openxmlformats.org/officeDocument/2006/relationships/font" Target="fonts/RobotoMono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537d11c9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3537d11c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537d11c94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3537d11c9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537d11c94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537d11c94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537d11c94_1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3537d11c9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537d11c94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3537d11c9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537d11c94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537d11c94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537d11c94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3537d11c9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537d11c94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537d11c94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537d11c94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537d11c94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537d11c94_1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3537d11c9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537d11c94_1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3537d11c9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537d11c94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3537d11c9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537d11c94_1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3537d11c94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537d11c94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537d11c94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537d11c94_1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3537d11c94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537d11c94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537d11c94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537d11c9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537d11c9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537d11c94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3537d11c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537d11c94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3537d11c9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537d11c94_3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3537d11c94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537d11c9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537d11c9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537d11c94_3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3537d11c94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537d11c94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3537d11c9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537d11c94_3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3537d11c9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537d11c94_3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3537d11c94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537d11c94_3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3537d11c94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537d11c94_3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3537d11c94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3537d11c94_3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3537d11c94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3537d11c94_3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3537d11c94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537d11c94_3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3537d11c94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537d11c94_3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3537d11c94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3537d11c94_3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33537d11c94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537d11c94_3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3537d11c94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537d11c94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3537d11c9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3537d11c94_3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33537d11c94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1c399500b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1c399500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c399500b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1c399500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c4b8bf75f_1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31c4b8bf75f_1_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1c4b8bf75f_1_1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c399500b9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1c399500b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c399500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31c399500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537d11c94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3537d11c9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c4b8bf75f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31c4b8bf75f_1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1c4b8bf75f_1_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c399500b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1c399500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c399500b9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1c399500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c399500b9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31c399500b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c399500b9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31c399500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1c399500b9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31c399500b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1c399500b9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31c399500b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1c399500b9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31c399500b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353cae189b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3353cae189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537d11c9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537d11c9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537d11c9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537d11c9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537d11c94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3537d11c9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537d11c94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3537d11c9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 -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910472" y="1692675"/>
            <a:ext cx="5366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23600" y="3036047"/>
            <a:ext cx="3955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4647350" y="1568700"/>
            <a:ext cx="37161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4647350" y="2632200"/>
            <a:ext cx="37161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432054" y="843534"/>
            <a:ext cx="82776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432054" y="3545586"/>
            <a:ext cx="82776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43205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6522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/>
          <p:nvPr/>
        </p:nvSpPr>
        <p:spPr>
          <a:xfrm rot="5400000">
            <a:off x="643155" y="260162"/>
            <a:ext cx="109800" cy="5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/>
          <p:nvPr/>
        </p:nvSpPr>
        <p:spPr>
          <a:xfrm flipH="1" rot="10800000">
            <a:off x="433989" y="3375817"/>
            <a:ext cx="8276100" cy="138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418657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374126" y="590514"/>
            <a:ext cx="96000" cy="5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836676" y="1858518"/>
            <a:ext cx="762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0" type="dt"/>
          </p:nvPr>
        </p:nvSpPr>
        <p:spPr>
          <a:xfrm>
            <a:off x="83667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640537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499390" y="1150144"/>
            <a:ext cx="8187900" cy="2843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56813" y="2228849"/>
            <a:ext cx="960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809244" y="1453896"/>
            <a:ext cx="76329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418657" y="3736066"/>
            <a:ext cx="8351100" cy="617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374126" y="3838936"/>
            <a:ext cx="109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418338" y="480060"/>
            <a:ext cx="8167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630936" y="3826764"/>
            <a:ext cx="795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418657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374126" y="590514"/>
            <a:ext cx="96000" cy="5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836676" y="1858518"/>
            <a:ext cx="3703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4759452" y="1858518"/>
            <a:ext cx="3703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0" type="dt"/>
          </p:nvPr>
        </p:nvSpPr>
        <p:spPr>
          <a:xfrm>
            <a:off x="83667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640537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subTitle"/>
          </p:nvPr>
        </p:nvSpPr>
        <p:spPr>
          <a:xfrm>
            <a:off x="3419271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720000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419271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6118549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6" type="subTitle"/>
          </p:nvPr>
        </p:nvSpPr>
        <p:spPr>
          <a:xfrm>
            <a:off x="6118549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7" type="title"/>
          </p:nvPr>
        </p:nvSpPr>
        <p:spPr>
          <a:xfrm>
            <a:off x="1505400" y="1381929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8" type="title"/>
          </p:nvPr>
        </p:nvSpPr>
        <p:spPr>
          <a:xfrm>
            <a:off x="1505400" y="3137854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3"/>
          <p:cNvSpPr txBox="1"/>
          <p:nvPr>
            <p:ph idx="9" type="title"/>
          </p:nvPr>
        </p:nvSpPr>
        <p:spPr>
          <a:xfrm>
            <a:off x="4204671" y="1381929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13" type="title"/>
          </p:nvPr>
        </p:nvSpPr>
        <p:spPr>
          <a:xfrm>
            <a:off x="4204671" y="3137854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3"/>
          <p:cNvSpPr txBox="1"/>
          <p:nvPr>
            <p:ph idx="14" type="title"/>
          </p:nvPr>
        </p:nvSpPr>
        <p:spPr>
          <a:xfrm>
            <a:off x="6903949" y="1381929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"/>
          <p:cNvSpPr txBox="1"/>
          <p:nvPr>
            <p:ph idx="15" type="title"/>
          </p:nvPr>
        </p:nvSpPr>
        <p:spPr>
          <a:xfrm>
            <a:off x="6903949" y="3137854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3"/>
          <p:cNvSpPr txBox="1"/>
          <p:nvPr>
            <p:ph idx="16" type="subTitle"/>
          </p:nvPr>
        </p:nvSpPr>
        <p:spPr>
          <a:xfrm>
            <a:off x="720000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3419271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8" type="subTitle"/>
          </p:nvPr>
        </p:nvSpPr>
        <p:spPr>
          <a:xfrm>
            <a:off x="6118550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9" type="subTitle"/>
          </p:nvPr>
        </p:nvSpPr>
        <p:spPr>
          <a:xfrm>
            <a:off x="720000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20" type="subTitle"/>
          </p:nvPr>
        </p:nvSpPr>
        <p:spPr>
          <a:xfrm>
            <a:off x="3419271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1" type="subTitle"/>
          </p:nvPr>
        </p:nvSpPr>
        <p:spPr>
          <a:xfrm>
            <a:off x="6118550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418657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425196" y="0"/>
            <a:ext cx="8366700" cy="150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374126" y="590514"/>
            <a:ext cx="96000" cy="5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836676" y="411480"/>
            <a:ext cx="7626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836676" y="1779488"/>
            <a:ext cx="3703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836676" y="2402766"/>
            <a:ext cx="37032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body"/>
          </p:nvPr>
        </p:nvSpPr>
        <p:spPr>
          <a:xfrm>
            <a:off x="4759452" y="1779488"/>
            <a:ext cx="3703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4" name="Google Shape;134;p22"/>
          <p:cNvSpPr txBox="1"/>
          <p:nvPr>
            <p:ph idx="4" type="body"/>
          </p:nvPr>
        </p:nvSpPr>
        <p:spPr>
          <a:xfrm>
            <a:off x="4759452" y="2402765"/>
            <a:ext cx="37032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0" type="dt"/>
          </p:nvPr>
        </p:nvSpPr>
        <p:spPr>
          <a:xfrm>
            <a:off x="83667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640537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418658" y="871525"/>
            <a:ext cx="2805600" cy="348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374126" y="1213781"/>
            <a:ext cx="109800" cy="6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651510" y="1282446"/>
            <a:ext cx="23250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723894" y="1282446"/>
            <a:ext cx="50475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238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651510" y="2571750"/>
            <a:ext cx="23250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>
            <a:off x="65151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418658" y="871525"/>
            <a:ext cx="2805600" cy="348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374126" y="1213781"/>
            <a:ext cx="109800" cy="6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651510" y="1282446"/>
            <a:ext cx="23250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/>
          <p:nvPr>
            <p:ph idx="2" type="pic"/>
          </p:nvPr>
        </p:nvSpPr>
        <p:spPr>
          <a:xfrm>
            <a:off x="3723894" y="870966"/>
            <a:ext cx="5047500" cy="34839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651510" y="2578608"/>
            <a:ext cx="23250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7" name="Google Shape;157;p25"/>
          <p:cNvSpPr txBox="1"/>
          <p:nvPr>
            <p:ph idx="10" type="dt"/>
          </p:nvPr>
        </p:nvSpPr>
        <p:spPr>
          <a:xfrm>
            <a:off x="65151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 -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910472" y="1692675"/>
            <a:ext cx="5366400" cy="653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2223600" y="3036047"/>
            <a:ext cx="3955500" cy="3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9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" type="subTitle"/>
          </p:nvPr>
        </p:nvSpPr>
        <p:spPr>
          <a:xfrm>
            <a:off x="720000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2" type="subTitle"/>
          </p:nvPr>
        </p:nvSpPr>
        <p:spPr>
          <a:xfrm>
            <a:off x="3419271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3" type="subTitle"/>
          </p:nvPr>
        </p:nvSpPr>
        <p:spPr>
          <a:xfrm>
            <a:off x="720000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4" type="subTitle"/>
          </p:nvPr>
        </p:nvSpPr>
        <p:spPr>
          <a:xfrm>
            <a:off x="3419271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5" type="subTitle"/>
          </p:nvPr>
        </p:nvSpPr>
        <p:spPr>
          <a:xfrm>
            <a:off x="6118549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6" type="subTitle"/>
          </p:nvPr>
        </p:nvSpPr>
        <p:spPr>
          <a:xfrm>
            <a:off x="6118549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7" type="title"/>
          </p:nvPr>
        </p:nvSpPr>
        <p:spPr>
          <a:xfrm>
            <a:off x="1505400" y="1381929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9" name="Google Shape;189;p30"/>
          <p:cNvSpPr txBox="1"/>
          <p:nvPr>
            <p:ph idx="8" type="title"/>
          </p:nvPr>
        </p:nvSpPr>
        <p:spPr>
          <a:xfrm>
            <a:off x="1505400" y="3137854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0" name="Google Shape;190;p30"/>
          <p:cNvSpPr txBox="1"/>
          <p:nvPr>
            <p:ph idx="9" type="title"/>
          </p:nvPr>
        </p:nvSpPr>
        <p:spPr>
          <a:xfrm>
            <a:off x="4204671" y="1381929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1" name="Google Shape;191;p30"/>
          <p:cNvSpPr txBox="1"/>
          <p:nvPr>
            <p:ph idx="13" type="title"/>
          </p:nvPr>
        </p:nvSpPr>
        <p:spPr>
          <a:xfrm>
            <a:off x="4204671" y="3137854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2" name="Google Shape;192;p30"/>
          <p:cNvSpPr txBox="1"/>
          <p:nvPr>
            <p:ph idx="14" type="title"/>
          </p:nvPr>
        </p:nvSpPr>
        <p:spPr>
          <a:xfrm>
            <a:off x="6903949" y="1381929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" name="Google Shape;193;p30"/>
          <p:cNvSpPr txBox="1"/>
          <p:nvPr>
            <p:ph idx="15" type="title"/>
          </p:nvPr>
        </p:nvSpPr>
        <p:spPr>
          <a:xfrm>
            <a:off x="6903949" y="3137854"/>
            <a:ext cx="7347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" name="Google Shape;194;p30"/>
          <p:cNvSpPr txBox="1"/>
          <p:nvPr>
            <p:ph idx="16" type="subTitle"/>
          </p:nvPr>
        </p:nvSpPr>
        <p:spPr>
          <a:xfrm>
            <a:off x="720000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7" type="subTitle"/>
          </p:nvPr>
        </p:nvSpPr>
        <p:spPr>
          <a:xfrm>
            <a:off x="3419271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18" type="subTitle"/>
          </p:nvPr>
        </p:nvSpPr>
        <p:spPr>
          <a:xfrm>
            <a:off x="6118550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9" type="subTitle"/>
          </p:nvPr>
        </p:nvSpPr>
        <p:spPr>
          <a:xfrm>
            <a:off x="720000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0" type="subTitle"/>
          </p:nvPr>
        </p:nvSpPr>
        <p:spPr>
          <a:xfrm>
            <a:off x="3419271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1" type="subTitle"/>
          </p:nvPr>
        </p:nvSpPr>
        <p:spPr>
          <a:xfrm>
            <a:off x="6118550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31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31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" type="subTitle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4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3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4"/>
          <p:cNvSpPr txBox="1"/>
          <p:nvPr>
            <p:ph idx="1" type="subTitle"/>
          </p:nvPr>
        </p:nvSpPr>
        <p:spPr>
          <a:xfrm>
            <a:off x="720000" y="1278850"/>
            <a:ext cx="77040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4571971" y="3172500"/>
            <a:ext cx="3858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1739563" y="1309188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6"/>
          <p:cNvSpPr txBox="1"/>
          <p:nvPr>
            <p:ph type="title"/>
          </p:nvPr>
        </p:nvSpPr>
        <p:spPr>
          <a:xfrm>
            <a:off x="4647350" y="1568700"/>
            <a:ext cx="37161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1" type="subTitle"/>
          </p:nvPr>
        </p:nvSpPr>
        <p:spPr>
          <a:xfrm>
            <a:off x="4647350" y="2632200"/>
            <a:ext cx="37161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937625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2" type="subTitle"/>
          </p:nvPr>
        </p:nvSpPr>
        <p:spPr>
          <a:xfrm>
            <a:off x="3484347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3" type="subTitle"/>
          </p:nvPr>
        </p:nvSpPr>
        <p:spPr>
          <a:xfrm>
            <a:off x="6031075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4" type="subTitle"/>
          </p:nvPr>
        </p:nvSpPr>
        <p:spPr>
          <a:xfrm>
            <a:off x="937625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5" type="subTitle"/>
          </p:nvPr>
        </p:nvSpPr>
        <p:spPr>
          <a:xfrm>
            <a:off x="3484350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2" name="Google Shape;232;p37"/>
          <p:cNvSpPr txBox="1"/>
          <p:nvPr>
            <p:ph idx="6" type="subTitle"/>
          </p:nvPr>
        </p:nvSpPr>
        <p:spPr>
          <a:xfrm>
            <a:off x="6031075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dk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4879089" y="1877075"/>
            <a:ext cx="32541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2" type="subTitle"/>
          </p:nvPr>
        </p:nvSpPr>
        <p:spPr>
          <a:xfrm>
            <a:off x="1010811" y="1877075"/>
            <a:ext cx="32541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1278850"/>
            <a:ext cx="77040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937625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3484347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6031075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4" type="subTitle"/>
          </p:nvPr>
        </p:nvSpPr>
        <p:spPr>
          <a:xfrm>
            <a:off x="937625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5" type="subTitle"/>
          </p:nvPr>
        </p:nvSpPr>
        <p:spPr>
          <a:xfrm>
            <a:off x="3484350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6" type="subTitle"/>
          </p:nvPr>
        </p:nvSpPr>
        <p:spPr>
          <a:xfrm>
            <a:off x="6031075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3000000" dist="4762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4571971" y="3172500"/>
            <a:ext cx="3858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739563" y="1309188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28675"/>
            <a:ext cx="77175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0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13225" y="1228675"/>
            <a:ext cx="77175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hiTI28uLVEQ" TargetMode="External"/><Relationship Id="rId4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4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qnOfhqgMnX4" TargetMode="External"/><Relationship Id="rId4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5" Type="http://schemas.openxmlformats.org/officeDocument/2006/relationships/image" Target="../media/image4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2317091" y="208462"/>
            <a:ext cx="42657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CONTENT</a:t>
            </a:r>
            <a:endParaRPr/>
          </a:p>
        </p:txBody>
      </p:sp>
      <p:sp>
        <p:nvSpPr>
          <p:cNvPr id="243" name="Google Shape;243;p41"/>
          <p:cNvSpPr txBox="1"/>
          <p:nvPr>
            <p:ph idx="7" type="title"/>
          </p:nvPr>
        </p:nvSpPr>
        <p:spPr>
          <a:xfrm>
            <a:off x="1127228" y="158973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244" name="Google Shape;244;p41"/>
          <p:cNvSpPr txBox="1"/>
          <p:nvPr>
            <p:ph idx="16" type="subTitle"/>
          </p:nvPr>
        </p:nvSpPr>
        <p:spPr>
          <a:xfrm>
            <a:off x="1894939" y="155643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Introduction to Variables</a:t>
            </a:r>
            <a:endParaRPr sz="1600"/>
          </a:p>
        </p:txBody>
      </p:sp>
      <p:sp>
        <p:nvSpPr>
          <p:cNvPr id="245" name="Google Shape;245;p41"/>
          <p:cNvSpPr txBox="1"/>
          <p:nvPr/>
        </p:nvSpPr>
        <p:spPr>
          <a:xfrm>
            <a:off x="1127228" y="244838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246" name="Google Shape;246;p41"/>
          <p:cNvSpPr txBox="1"/>
          <p:nvPr/>
        </p:nvSpPr>
        <p:spPr>
          <a:xfrm>
            <a:off x="1894939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Data-types</a:t>
            </a:r>
            <a:endParaRPr/>
          </a:p>
        </p:txBody>
      </p:sp>
      <p:sp>
        <p:nvSpPr>
          <p:cNvPr id="247" name="Google Shape;247;p41"/>
          <p:cNvSpPr txBox="1"/>
          <p:nvPr/>
        </p:nvSpPr>
        <p:spPr>
          <a:xfrm>
            <a:off x="1127228" y="3308022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1894939" y="330801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 Declaration and Initialization</a:t>
            </a:r>
            <a:endParaRPr sz="1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5168533" y="158973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5789400" y="1477075"/>
            <a:ext cx="25992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 Naming Rules and Conventions</a:t>
            </a:r>
            <a:endParaRPr sz="15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5168532" y="244838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5936243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 Assignment and Manipulation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Overflow</a:t>
            </a:r>
            <a:endParaRPr b="1"/>
          </a:p>
        </p:txBody>
      </p:sp>
      <p:sp>
        <p:nvSpPr>
          <p:cNvPr id="316" name="Google Shape;316;p50"/>
          <p:cNvSpPr txBox="1"/>
          <p:nvPr>
            <p:ph idx="1" type="subTitle"/>
          </p:nvPr>
        </p:nvSpPr>
        <p:spPr>
          <a:xfrm>
            <a:off x="646400" y="1544400"/>
            <a:ext cx="51357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Be careful of Overflow!!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If you assign a value to a Variable that is more than the capacity of the declared Data-type it will cause an Overflow and mess up the value.</a:t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500" y="1246325"/>
            <a:ext cx="3057100" cy="355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 Table</a:t>
            </a:r>
            <a:endParaRPr/>
          </a:p>
        </p:txBody>
      </p:sp>
      <p:pic>
        <p:nvPicPr>
          <p:cNvPr descr="A screenshot of a computer screen&#10;&#10;Description automatically generated" id="323" name="Google Shape;323;p5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00" y="1184500"/>
            <a:ext cx="8449800" cy="3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713225" y="2605350"/>
            <a:ext cx="3858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Variable Declaration and Initialization</a:t>
            </a:r>
            <a:endParaRPr sz="2700"/>
          </a:p>
        </p:txBody>
      </p:sp>
      <p:sp>
        <p:nvSpPr>
          <p:cNvPr id="329" name="Google Shape;329;p52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800"/>
              <a:t>03</a:t>
            </a:r>
            <a:endParaRPr sz="5800"/>
          </a:p>
        </p:txBody>
      </p:sp>
      <p:sp>
        <p:nvSpPr>
          <p:cNvPr id="330" name="Google Shape;330;p52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How to Declare and Initialize a Variable</a:t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200" y="880622"/>
            <a:ext cx="3382200" cy="33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720000" y="521225"/>
            <a:ext cx="770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200"/>
              <a:t>The difference between Declaration &amp; Initialization</a:t>
            </a:r>
            <a:endParaRPr b="1" sz="2200"/>
          </a:p>
        </p:txBody>
      </p:sp>
      <p:sp>
        <p:nvSpPr>
          <p:cNvPr id="337" name="Google Shape;337;p53"/>
          <p:cNvSpPr txBox="1"/>
          <p:nvPr>
            <p:ph idx="1" type="subTitle"/>
          </p:nvPr>
        </p:nvSpPr>
        <p:spPr>
          <a:xfrm>
            <a:off x="4857739" y="1417250"/>
            <a:ext cx="32541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900"/>
              <a:t>Initialization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Initialization of a variable provides it’s initial value at the time of construction. The initial value may be provided in the initializer section of a declarator or a new expression.</a:t>
            </a:r>
            <a:endParaRPr/>
          </a:p>
        </p:txBody>
      </p:sp>
      <p:sp>
        <p:nvSpPr>
          <p:cNvPr id="338" name="Google Shape;338;p53"/>
          <p:cNvSpPr txBox="1"/>
          <p:nvPr>
            <p:ph idx="2" type="subTitle"/>
          </p:nvPr>
        </p:nvSpPr>
        <p:spPr>
          <a:xfrm>
            <a:off x="1000111" y="1417250"/>
            <a:ext cx="32541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900"/>
              <a:t>Declaration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declaration specifies a unique name for the entity, along with information about it’s type and other characteristics In C++ the point at which a name is </a:t>
            </a:r>
            <a:r>
              <a:rPr lang="en"/>
              <a:t>declared is the point at which it becomes visible to the compiler.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00" y="3502650"/>
            <a:ext cx="33909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0" y="3502650"/>
            <a:ext cx="33909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1731825" y="282750"/>
            <a:ext cx="5838600" cy="82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Variable Declaration &amp; Initialization in one line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54"/>
          <p:cNvSpPr/>
          <p:nvPr/>
        </p:nvSpPr>
        <p:spPr>
          <a:xfrm rot="10800000">
            <a:off x="2043150" y="1418575"/>
            <a:ext cx="1668300" cy="13125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54"/>
          <p:cNvSpPr/>
          <p:nvPr/>
        </p:nvSpPr>
        <p:spPr>
          <a:xfrm flipH="1">
            <a:off x="3317075" y="3507875"/>
            <a:ext cx="1617600" cy="13917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54"/>
          <p:cNvSpPr/>
          <p:nvPr/>
        </p:nvSpPr>
        <p:spPr>
          <a:xfrm rot="10800000">
            <a:off x="5065325" y="1427875"/>
            <a:ext cx="1513200" cy="12939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2201875" y="1584775"/>
            <a:ext cx="1414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Data-type</a:t>
            </a:r>
            <a:endParaRPr sz="21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5391675" y="1604875"/>
            <a:ext cx="12831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 sz="27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3418775" y="4003600"/>
            <a:ext cx="1414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Variable   name</a:t>
            </a:r>
            <a:endParaRPr sz="21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865" y="2766527"/>
            <a:ext cx="4246260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720000" y="521225"/>
            <a:ext cx="7704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What is Garbage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Value?</a:t>
            </a:r>
            <a:endParaRPr b="1"/>
          </a:p>
        </p:txBody>
      </p:sp>
      <p:sp>
        <p:nvSpPr>
          <p:cNvPr id="358" name="Google Shape;358;p55"/>
          <p:cNvSpPr txBox="1"/>
          <p:nvPr>
            <p:ph idx="1" type="subTitle"/>
          </p:nvPr>
        </p:nvSpPr>
        <p:spPr>
          <a:xfrm>
            <a:off x="720000" y="2085925"/>
            <a:ext cx="49503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A garbage value occurs when you allocate a memory for your variable, but you don’t assign a value to your variable 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The memory of the variable may still have a value from the previous program. We called the value garbage. This is an undefined behaviour, which is, yeah, the behavior C++ does not define.</a:t>
            </a:r>
            <a:endParaRPr/>
          </a:p>
        </p:txBody>
      </p:sp>
      <p:pic>
        <p:nvPicPr>
          <p:cNvPr descr="Garbage" id="359" name="Google Shape;35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775" y="712776"/>
            <a:ext cx="3717950" cy="37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idx="1" type="subTitle"/>
          </p:nvPr>
        </p:nvSpPr>
        <p:spPr>
          <a:xfrm>
            <a:off x="720000" y="1278850"/>
            <a:ext cx="61899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chemeClr val="dk2"/>
                </a:highlight>
              </a:rPr>
              <a:t> A type cast is basically a conversion from one type to another.</a:t>
            </a:r>
            <a:endParaRPr b="1" sz="1350"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chemeClr val="dk2"/>
                </a:highlight>
              </a:rPr>
              <a:t>-Implicit Type Conversion </a:t>
            </a:r>
            <a:r>
              <a:rPr lang="en" sz="1350">
                <a:highlight>
                  <a:schemeClr val="dk2"/>
                </a:highlight>
              </a:rPr>
              <a:t>Also known as ‘automatic type conversion’.</a:t>
            </a:r>
            <a:endParaRPr sz="1350"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dk2"/>
              </a:highlight>
            </a:endParaRPr>
          </a:p>
          <a:p>
            <a:pPr indent="-314325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Lato"/>
              <a:buChar char="●"/>
            </a:pPr>
            <a:r>
              <a:rPr lang="en" sz="1350">
                <a:highlight>
                  <a:schemeClr val="dk2"/>
                </a:highlight>
              </a:rPr>
              <a:t>Done by the compiler on its own, without any external trigger from the user.</a:t>
            </a:r>
            <a:endParaRPr sz="135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50">
                <a:highlight>
                  <a:schemeClr val="dk2"/>
                </a:highlight>
              </a:rPr>
              <a:t>There’s another type</a:t>
            </a:r>
            <a:endParaRPr sz="135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50">
                <a:highlight>
                  <a:schemeClr val="dk2"/>
                </a:highlight>
              </a:rPr>
              <a:t>Called </a:t>
            </a:r>
            <a:r>
              <a:rPr b="1" lang="en" sz="1350">
                <a:highlight>
                  <a:schemeClr val="dk2"/>
                </a:highlight>
              </a:rPr>
              <a:t>Explicit Type Conversion</a:t>
            </a:r>
            <a:endParaRPr b="1" sz="1350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50">
                <a:highlight>
                  <a:schemeClr val="dk2"/>
                </a:highlight>
              </a:rPr>
              <a:t>b</a:t>
            </a:r>
            <a:r>
              <a:rPr lang="en" sz="1350">
                <a:highlight>
                  <a:schemeClr val="dk2"/>
                </a:highlight>
              </a:rPr>
              <a:t>ut we’ll talk about that later in detail.</a:t>
            </a:r>
            <a:endParaRPr sz="1350"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dk2"/>
              </a:highlight>
            </a:endParaRPr>
          </a:p>
        </p:txBody>
      </p:sp>
      <p:sp>
        <p:nvSpPr>
          <p:cNvPr id="365" name="Google Shape;365;p5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Type-casting</a:t>
            </a:r>
            <a:endParaRPr b="1"/>
          </a:p>
        </p:txBody>
      </p:sp>
      <p:pic>
        <p:nvPicPr>
          <p:cNvPr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194" y="2676875"/>
            <a:ext cx="4096150" cy="1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6"/>
          <p:cNvSpPr/>
          <p:nvPr/>
        </p:nvSpPr>
        <p:spPr>
          <a:xfrm flipH="1" rot="10800000">
            <a:off x="249523" y="3639244"/>
            <a:ext cx="470482" cy="439507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Operation</a:t>
            </a:r>
            <a:endParaRPr b="1"/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025" y="2240800"/>
            <a:ext cx="3581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2676025" y="3383800"/>
            <a:ext cx="1454400" cy="11976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أداة الاستقبال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(لغاية ما نقف على رجلينا)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4721150" y="3383800"/>
            <a:ext cx="1454400" cy="11976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 name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713225" y="2605350"/>
            <a:ext cx="3858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Variable Naming Rules and Conventions</a:t>
            </a:r>
            <a:endParaRPr sz="2500"/>
          </a:p>
        </p:txBody>
      </p:sp>
      <p:sp>
        <p:nvSpPr>
          <p:cNvPr id="381" name="Google Shape;381;p58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/>
              <a:t>04</a:t>
            </a:r>
            <a:endParaRPr sz="5600"/>
          </a:p>
        </p:txBody>
      </p:sp>
      <p:sp>
        <p:nvSpPr>
          <p:cNvPr id="382" name="Google Shape;382;p58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Ethics and best practices for naming variables</a:t>
            </a:r>
            <a:endParaRPr sz="1400"/>
          </a:p>
        </p:txBody>
      </p:sp>
      <p:pic>
        <p:nvPicPr>
          <p:cNvPr id="383" name="Google Shape;383;p58"/>
          <p:cNvPicPr preferRelativeResize="0"/>
          <p:nvPr/>
        </p:nvPicPr>
        <p:blipFill rotWithShape="1">
          <a:blip r:embed="rId3">
            <a:alphaModFix/>
          </a:blip>
          <a:srcRect b="16540" l="0" r="0" t="16547"/>
          <a:stretch/>
        </p:blipFill>
        <p:spPr>
          <a:xfrm>
            <a:off x="4518653" y="1073600"/>
            <a:ext cx="4753600" cy="31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720000" y="521225"/>
            <a:ext cx="35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Variable Naming Rules</a:t>
            </a:r>
            <a:endParaRPr b="1"/>
          </a:p>
        </p:txBody>
      </p:sp>
      <p:sp>
        <p:nvSpPr>
          <p:cNvPr id="389" name="Google Shape;389;p59"/>
          <p:cNvSpPr txBox="1"/>
          <p:nvPr>
            <p:ph idx="1" type="subTitle"/>
          </p:nvPr>
        </p:nvSpPr>
        <p:spPr>
          <a:xfrm>
            <a:off x="720000" y="1747300"/>
            <a:ext cx="45861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Names can contain letters, digits and underscores.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Names cannot begin with a number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Names are case sensitive ( myVar and myvar are different variables)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Names cannot contain whitespace or special characters like !, #, %, etc.</a:t>
            </a:r>
            <a:endParaRPr/>
          </a:p>
        </p:txBody>
      </p:sp>
      <p:sp>
        <p:nvSpPr>
          <p:cNvPr id="390" name="Google Shape;390;p59"/>
          <p:cNvSpPr/>
          <p:nvPr/>
        </p:nvSpPr>
        <p:spPr>
          <a:xfrm flipH="1" rot="10800000">
            <a:off x="5787273" y="1093926"/>
            <a:ext cx="2683999" cy="2534362"/>
          </a:xfrm>
          <a:custGeom>
            <a:rect b="b" l="l" r="r" t="t"/>
            <a:pathLst>
              <a:path extrusionOk="0"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Introduction to Variables</a:t>
            </a:r>
            <a:endParaRPr sz="2700"/>
          </a:p>
        </p:txBody>
      </p:sp>
      <p:sp>
        <p:nvSpPr>
          <p:cNvPr id="258" name="Google Shape;258;p42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Simply what are and why variables?</a:t>
            </a:r>
            <a:endParaRPr/>
          </a:p>
        </p:txBody>
      </p:sp>
      <p:pic>
        <p:nvPicPr>
          <p:cNvPr descr="A person standing in front of a blackboard with math equations&#10;&#10;Description automatically generated" id="260" name="Google Shape;2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Variable Naming Conventions</a:t>
            </a:r>
            <a:endParaRPr b="1"/>
          </a:p>
        </p:txBody>
      </p:sp>
      <p:pic>
        <p:nvPicPr>
          <p:cNvPr descr="A close-up of a computer screen&#10;&#10;Description automatically generated" id="396" name="Google Shape;396;p6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100" y="1510478"/>
            <a:ext cx="3565800" cy="216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mputer screen&#10;&#10;Description automatically generated" id="397" name="Google Shape;397;p60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7573" y="1510476"/>
            <a:ext cx="3565800" cy="21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557200"/>
            <a:ext cx="561975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713225" y="2605350"/>
            <a:ext cx="3858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Variable Assignment and Manipulation</a:t>
            </a:r>
            <a:endParaRPr sz="2500"/>
          </a:p>
        </p:txBody>
      </p:sp>
      <p:sp>
        <p:nvSpPr>
          <p:cNvPr id="408" name="Google Shape;408;p62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/>
              <a:t>05</a:t>
            </a:r>
            <a:endParaRPr sz="5600"/>
          </a:p>
        </p:txBody>
      </p:sp>
      <p:sp>
        <p:nvSpPr>
          <p:cNvPr id="409" name="Google Shape;409;p62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ازاي تهشتك الفاريابل</a:t>
            </a:r>
            <a:endParaRPr sz="1400"/>
          </a:p>
        </p:txBody>
      </p:sp>
      <p:pic>
        <p:nvPicPr>
          <p:cNvPr id="410" name="Google Shape;410;p62"/>
          <p:cNvPicPr preferRelativeResize="0"/>
          <p:nvPr/>
        </p:nvPicPr>
        <p:blipFill rotWithShape="1">
          <a:blip r:embed="rId3">
            <a:alphaModFix/>
          </a:blip>
          <a:srcRect b="6377" l="0" r="0" t="6377"/>
          <a:stretch/>
        </p:blipFill>
        <p:spPr>
          <a:xfrm>
            <a:off x="5109917" y="988814"/>
            <a:ext cx="3628675" cy="31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/>
          <p:nvPr>
            <p:ph idx="1" type="subTitle"/>
          </p:nvPr>
        </p:nvSpPr>
        <p:spPr>
          <a:xfrm>
            <a:off x="720000" y="1278850"/>
            <a:ext cx="77040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operator is a </a:t>
            </a:r>
            <a:r>
              <a:rPr lang="en"/>
              <a:t>symbol</a:t>
            </a:r>
            <a:r>
              <a:rPr lang="en"/>
              <a:t> that tells the compiler to </a:t>
            </a:r>
            <a:r>
              <a:rPr lang="en"/>
              <a:t>perform</a:t>
            </a:r>
            <a:r>
              <a:rPr lang="en"/>
              <a:t> specific mathematical or logical manipulations.</a:t>
            </a:r>
            <a:endParaRPr/>
          </a:p>
        </p:txBody>
      </p:sp>
      <p:sp>
        <p:nvSpPr>
          <p:cNvPr id="416" name="Google Shape;416;p6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Operator</a:t>
            </a:r>
            <a:endParaRPr b="1"/>
          </a:p>
        </p:txBody>
      </p:sp>
      <p:pic>
        <p:nvPicPr>
          <p:cNvPr descr="A screenshot of a computer&#10;&#10;Description automatically generated" id="417" name="Google Shape;417;p6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961175"/>
            <a:ext cx="7195200" cy="23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3"/>
          <p:cNvSpPr/>
          <p:nvPr/>
        </p:nvSpPr>
        <p:spPr>
          <a:xfrm>
            <a:off x="3098892" y="688650"/>
            <a:ext cx="5110450" cy="2512925"/>
          </a:xfrm>
          <a:custGeom>
            <a:rect b="b" l="l" r="r" t="t"/>
            <a:pathLst>
              <a:path extrusionOk="0" h="100517" w="204418">
                <a:moveTo>
                  <a:pt x="75881" y="97096"/>
                </a:moveTo>
                <a:cubicBezTo>
                  <a:pt x="71008" y="97096"/>
                  <a:pt x="63376" y="96690"/>
                  <a:pt x="62194" y="91963"/>
                </a:cubicBezTo>
                <a:cubicBezTo>
                  <a:pt x="60782" y="86319"/>
                  <a:pt x="71107" y="79093"/>
                  <a:pt x="76309" y="81697"/>
                </a:cubicBezTo>
                <a:cubicBezTo>
                  <a:pt x="82001" y="84546"/>
                  <a:pt x="76471" y="96557"/>
                  <a:pt x="71176" y="100090"/>
                </a:cubicBezTo>
                <a:cubicBezTo>
                  <a:pt x="67522" y="102528"/>
                  <a:pt x="61514" y="93325"/>
                  <a:pt x="63477" y="89396"/>
                </a:cubicBezTo>
                <a:cubicBezTo>
                  <a:pt x="66612" y="83122"/>
                  <a:pt x="76024" y="83123"/>
                  <a:pt x="82297" y="79986"/>
                </a:cubicBezTo>
                <a:cubicBezTo>
                  <a:pt x="97223" y="72522"/>
                  <a:pt x="112887" y="65623"/>
                  <a:pt x="129348" y="62877"/>
                </a:cubicBezTo>
                <a:cubicBezTo>
                  <a:pt x="143064" y="60589"/>
                  <a:pt x="156283" y="55904"/>
                  <a:pt x="169555" y="51756"/>
                </a:cubicBezTo>
                <a:cubicBezTo>
                  <a:pt x="180968" y="48189"/>
                  <a:pt x="194202" y="43617"/>
                  <a:pt x="200352" y="33363"/>
                </a:cubicBezTo>
                <a:cubicBezTo>
                  <a:pt x="202558" y="29685"/>
                  <a:pt x="205694" y="24794"/>
                  <a:pt x="203774" y="20959"/>
                </a:cubicBezTo>
                <a:cubicBezTo>
                  <a:pt x="200442" y="14303"/>
                  <a:pt x="189685" y="16003"/>
                  <a:pt x="182387" y="14543"/>
                </a:cubicBezTo>
                <a:cubicBezTo>
                  <a:pt x="164647" y="10995"/>
                  <a:pt x="146461" y="10240"/>
                  <a:pt x="128493" y="8127"/>
                </a:cubicBezTo>
                <a:cubicBezTo>
                  <a:pt x="101022" y="4897"/>
                  <a:pt x="72350" y="1001"/>
                  <a:pt x="45512" y="7699"/>
                </a:cubicBezTo>
                <a:cubicBezTo>
                  <a:pt x="34437" y="10463"/>
                  <a:pt x="22707" y="6416"/>
                  <a:pt x="11293" y="6416"/>
                </a:cubicBezTo>
                <a:cubicBezTo>
                  <a:pt x="8442" y="6416"/>
                  <a:pt x="4755" y="4400"/>
                  <a:pt x="2739" y="6416"/>
                </a:cubicBezTo>
                <a:cubicBezTo>
                  <a:pt x="1667" y="7488"/>
                  <a:pt x="5089" y="8338"/>
                  <a:pt x="6161" y="9410"/>
                </a:cubicBezTo>
                <a:cubicBezTo>
                  <a:pt x="8540" y="11789"/>
                  <a:pt x="11137" y="14217"/>
                  <a:pt x="14288" y="15398"/>
                </a:cubicBezTo>
                <a:cubicBezTo>
                  <a:pt x="16029" y="16051"/>
                  <a:pt x="20656" y="19224"/>
                  <a:pt x="18993" y="18393"/>
                </a:cubicBezTo>
                <a:cubicBezTo>
                  <a:pt x="12896" y="15346"/>
                  <a:pt x="6247" y="11832"/>
                  <a:pt x="2739" y="5988"/>
                </a:cubicBezTo>
                <a:cubicBezTo>
                  <a:pt x="1945" y="4666"/>
                  <a:pt x="-517" y="3519"/>
                  <a:pt x="172" y="2139"/>
                </a:cubicBezTo>
                <a:cubicBezTo>
                  <a:pt x="1390" y="-298"/>
                  <a:pt x="5575" y="1283"/>
                  <a:pt x="8299" y="1283"/>
                </a:cubicBezTo>
                <a:cubicBezTo>
                  <a:pt x="13165" y="1283"/>
                  <a:pt x="17976" y="0"/>
                  <a:pt x="22842" y="0"/>
                </a:cubicBezTo>
              </a:path>
            </a:pathLst>
          </a:cu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screen with text and symbols&#10;&#10;Description automatically generated" id="423" name="Google Shape;423;p6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273" y="676802"/>
            <a:ext cx="5677800" cy="37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4"/>
          <p:cNvSpPr txBox="1"/>
          <p:nvPr/>
        </p:nvSpPr>
        <p:spPr>
          <a:xfrm>
            <a:off x="6353975" y="1737600"/>
            <a:ext cx="25344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Operators in C++</a:t>
            </a:r>
            <a:endParaRPr b="1" sz="3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2317091" y="208462"/>
            <a:ext cx="4265825" cy="1125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Poppins Medium"/>
                <a:ea typeface="Poppins Medium"/>
                <a:cs typeface="Poppins Medium"/>
                <a:sym typeface="Poppins Medium"/>
              </a:rPr>
              <a:t>CONTENT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0" name="Google Shape;430;p65"/>
          <p:cNvSpPr txBox="1"/>
          <p:nvPr>
            <p:ph idx="7" type="title"/>
          </p:nvPr>
        </p:nvSpPr>
        <p:spPr>
          <a:xfrm>
            <a:off x="1127228" y="158973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1" name="Google Shape;431;p65"/>
          <p:cNvSpPr txBox="1"/>
          <p:nvPr>
            <p:ph idx="16" type="subTitle"/>
          </p:nvPr>
        </p:nvSpPr>
        <p:spPr>
          <a:xfrm>
            <a:off x="1894939" y="155643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432" name="Google Shape;432;p65"/>
          <p:cNvSpPr txBox="1"/>
          <p:nvPr/>
        </p:nvSpPr>
        <p:spPr>
          <a:xfrm>
            <a:off x="1127228" y="244838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3" name="Google Shape;433;p65"/>
          <p:cNvSpPr txBox="1"/>
          <p:nvPr/>
        </p:nvSpPr>
        <p:spPr>
          <a:xfrm>
            <a:off x="1894939" y="2415194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are conditions in programming?</a:t>
            </a:r>
            <a:endParaRPr sz="2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4" name="Google Shape;434;p65"/>
          <p:cNvSpPr txBox="1"/>
          <p:nvPr/>
        </p:nvSpPr>
        <p:spPr>
          <a:xfrm>
            <a:off x="1127228" y="3308022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5" name="Google Shape;435;p65"/>
          <p:cNvSpPr txBox="1"/>
          <p:nvPr/>
        </p:nvSpPr>
        <p:spPr>
          <a:xfrm>
            <a:off x="1894939" y="330801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Relational Operators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6" name="Google Shape;436;p65"/>
          <p:cNvSpPr txBox="1"/>
          <p:nvPr/>
        </p:nvSpPr>
        <p:spPr>
          <a:xfrm>
            <a:off x="5168533" y="158973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7" name="Google Shape;437;p65"/>
          <p:cNvSpPr txBox="1"/>
          <p:nvPr/>
        </p:nvSpPr>
        <p:spPr>
          <a:xfrm>
            <a:off x="5789400" y="1477075"/>
            <a:ext cx="25992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Logical Operators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8" name="Google Shape;438;p65"/>
          <p:cNvSpPr txBox="1"/>
          <p:nvPr/>
        </p:nvSpPr>
        <p:spPr>
          <a:xfrm>
            <a:off x="5168532" y="244838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5936243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Using conditions in C++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What are conditions in programming?</a:t>
            </a:r>
            <a:endParaRPr sz="2700"/>
          </a:p>
        </p:txBody>
      </p:sp>
      <p:sp>
        <p:nvSpPr>
          <p:cNvPr id="445" name="Google Shape;445;p66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6" name="Google Shape;446;p66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is Conditions and why it is important?</a:t>
            </a:r>
            <a:endParaRPr/>
          </a:p>
        </p:txBody>
      </p:sp>
      <p:pic>
        <p:nvPicPr>
          <p:cNvPr descr="A person standing in front of a blackboard with math equations&#10;&#10;Description automatically generated" id="447" name="Google Shape;4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What are conditions ?</a:t>
            </a:r>
            <a:endParaRPr b="1"/>
          </a:p>
        </p:txBody>
      </p:sp>
      <p:sp>
        <p:nvSpPr>
          <p:cNvPr id="453" name="Google Shape;453;p67"/>
          <p:cNvSpPr txBox="1"/>
          <p:nvPr/>
        </p:nvSpPr>
        <p:spPr>
          <a:xfrm>
            <a:off x="720000" y="1642049"/>
            <a:ext cx="6814712" cy="2400797"/>
          </a:xfrm>
          <a:prstGeom prst="rect">
            <a:avLst/>
          </a:prstGeom>
          <a:gradFill>
            <a:gsLst>
              <a:gs pos="0">
                <a:srgbClr val="FFFEE7"/>
              </a:gs>
              <a:gs pos="35000">
                <a:srgbClr val="FFFFEE"/>
              </a:gs>
              <a:gs pos="100000">
                <a:srgbClr val="FFFFF8"/>
              </a:gs>
            </a:gsLst>
            <a:lin ang="16200000" scaled="0"/>
          </a:gradFill>
          <a:ln cap="flat" cmpd="sng" w="9525">
            <a:solidFill>
              <a:srgbClr val="ECEBD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condition is a logical statement that is either </a:t>
            </a: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Conditions help us make decisions in a program.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Conditions control the flow of a program.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conditions, programs would only run in a straight line, performing the same actions regardless of the context.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flow</a:t>
            </a:r>
            <a:endParaRPr b="1"/>
          </a:p>
        </p:txBody>
      </p:sp>
      <p:sp>
        <p:nvSpPr>
          <p:cNvPr id="459" name="Google Shape;459;p68"/>
          <p:cNvSpPr txBox="1"/>
          <p:nvPr>
            <p:ph idx="1" type="subTitle"/>
          </p:nvPr>
        </p:nvSpPr>
        <p:spPr>
          <a:xfrm>
            <a:off x="495450" y="1361850"/>
            <a:ext cx="3852000" cy="24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8" title="Tomato🍎 sorting machine slow 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46325"/>
            <a:ext cx="4160400" cy="234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713224" y="2461244"/>
            <a:ext cx="4371311" cy="725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Relational Operators</a:t>
            </a:r>
            <a:endParaRPr sz="3200"/>
          </a:p>
        </p:txBody>
      </p:sp>
      <p:sp>
        <p:nvSpPr>
          <p:cNvPr id="466" name="Google Shape;466;p69"/>
          <p:cNvSpPr txBox="1"/>
          <p:nvPr>
            <p:ph idx="2" type="title"/>
          </p:nvPr>
        </p:nvSpPr>
        <p:spPr>
          <a:xfrm>
            <a:off x="713224" y="1378650"/>
            <a:ext cx="1150081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7" name="Google Shape;467;p69"/>
          <p:cNvSpPr txBox="1"/>
          <p:nvPr>
            <p:ph idx="1" type="subTitle"/>
          </p:nvPr>
        </p:nvSpPr>
        <p:spPr>
          <a:xfrm>
            <a:off x="713100" y="3358287"/>
            <a:ext cx="3858900" cy="489093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What is relational operators?</a:t>
            </a:r>
            <a:endParaRPr/>
          </a:p>
        </p:txBody>
      </p:sp>
      <p:pic>
        <p:nvPicPr>
          <p:cNvPr descr="A person standing in front of a blackboard with math equations&#10;&#10;Description automatically generated" id="468" name="Google Shape;4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What are Variables?</a:t>
            </a:r>
            <a:endParaRPr b="1"/>
          </a:p>
        </p:txBody>
      </p:sp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variable in C++ is a name given to memory location.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value stored in </a:t>
            </a:r>
            <a:r>
              <a:rPr lang="en"/>
              <a:t>variable</a:t>
            </a:r>
            <a:r>
              <a:rPr lang="en"/>
              <a:t> can be </a:t>
            </a:r>
            <a:r>
              <a:rPr lang="en"/>
              <a:t>changed during program execution.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 the operations done on the variable affects that memory location.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A person looking at a maze&#10;&#10;Description automatically generated" id="267" name="Google Shape;2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026" y="1206938"/>
            <a:ext cx="3283974" cy="32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3" name="Google Shape;473;p70"/>
          <p:cNvGraphicFramePr/>
          <p:nvPr/>
        </p:nvGraphicFramePr>
        <p:xfrm>
          <a:off x="1231750" y="1638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{EF9B3AA5-33FA-4893-AC0E-FDA24B294554}</a:tableStyleId>
              </a:tblPr>
              <a:tblGrid>
                <a:gridCol w="1670125"/>
                <a:gridCol w="1670125"/>
                <a:gridCol w="1670125"/>
                <a:gridCol w="1670125"/>
              </a:tblGrid>
              <a:tr h="6143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11161E"/>
                          </a:solidFill>
                        </a:rPr>
                        <a:t>Operator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rgbClr val="11161E"/>
                          </a:solidFill>
                        </a:rPr>
                        <a:t>Description</a:t>
                      </a:r>
                      <a:endParaRPr sz="1400" u="none" cap="none" strike="noStrike">
                        <a:solidFill>
                          <a:srgbClr val="11161E"/>
                        </a:solidFill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11161E"/>
                          </a:solidFill>
                        </a:rPr>
                        <a:t>Example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11161E"/>
                          </a:solidFill>
                        </a:rPr>
                        <a:t>a = 5   b = 5  c = 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11161E"/>
                          </a:solidFill>
                        </a:rPr>
                        <a:t>Result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==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Equal to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  a == 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True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11161E"/>
                          </a:solidFill>
                        </a:rPr>
                        <a:t>!=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Not equal to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 != 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True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&gt;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Greater than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 &gt; b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False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&lt;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Less than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 &lt; 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False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&gt;=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Greater or equal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b &gt;= c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True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&lt;=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Less or equal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b &lt;= 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True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74" name="Google Shape;474;p70"/>
          <p:cNvSpPr txBox="1"/>
          <p:nvPr>
            <p:ph type="title"/>
          </p:nvPr>
        </p:nvSpPr>
        <p:spPr>
          <a:xfrm>
            <a:off x="720002" y="3360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Relational Operators</a:t>
            </a:r>
            <a:endParaRPr b="1"/>
          </a:p>
        </p:txBody>
      </p:sp>
      <p:sp>
        <p:nvSpPr>
          <p:cNvPr id="475" name="Google Shape;475;p70"/>
          <p:cNvSpPr txBox="1"/>
          <p:nvPr/>
        </p:nvSpPr>
        <p:spPr>
          <a:xfrm>
            <a:off x="720002" y="935255"/>
            <a:ext cx="62401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Operators used to compare Two values, returning true or false.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713224" y="2461244"/>
            <a:ext cx="4371311" cy="725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Logical Operators</a:t>
            </a:r>
            <a:endParaRPr sz="3200"/>
          </a:p>
        </p:txBody>
      </p:sp>
      <p:sp>
        <p:nvSpPr>
          <p:cNvPr id="481" name="Google Shape;481;p71"/>
          <p:cNvSpPr txBox="1"/>
          <p:nvPr>
            <p:ph idx="2" type="title"/>
          </p:nvPr>
        </p:nvSpPr>
        <p:spPr>
          <a:xfrm>
            <a:off x="713224" y="1378650"/>
            <a:ext cx="1150081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2" name="Google Shape;482;p71"/>
          <p:cNvSpPr txBox="1"/>
          <p:nvPr>
            <p:ph idx="1" type="subTitle"/>
          </p:nvPr>
        </p:nvSpPr>
        <p:spPr>
          <a:xfrm>
            <a:off x="713100" y="3358287"/>
            <a:ext cx="3858900" cy="489093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What is logical operators?</a:t>
            </a:r>
            <a:endParaRPr/>
          </a:p>
        </p:txBody>
      </p:sp>
      <p:pic>
        <p:nvPicPr>
          <p:cNvPr descr="A person standing in front of a blackboard with math equations&#10;&#10;Description automatically generated" id="483" name="Google Shape;48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type="title"/>
          </p:nvPr>
        </p:nvSpPr>
        <p:spPr>
          <a:xfrm>
            <a:off x="720002" y="3360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Logical Operators</a:t>
            </a:r>
            <a:endParaRPr b="1"/>
          </a:p>
        </p:txBody>
      </p:sp>
      <p:sp>
        <p:nvSpPr>
          <p:cNvPr id="489" name="Google Shape;489;p72"/>
          <p:cNvSpPr txBox="1"/>
          <p:nvPr/>
        </p:nvSpPr>
        <p:spPr>
          <a:xfrm>
            <a:off x="720002" y="1270366"/>
            <a:ext cx="58091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 operators combine multiple conditions.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0" name="Google Shape;490;p72"/>
          <p:cNvGraphicFramePr/>
          <p:nvPr/>
        </p:nvGraphicFramePr>
        <p:xfrm>
          <a:off x="1524000" y="19705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{EF9B3AA5-33FA-4893-AC0E-FDA24B294554}</a:tableStyleId>
              </a:tblPr>
              <a:tblGrid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Operator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&amp;&amp;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All conditions must be true.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||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OR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One condition must be true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!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NOT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21200D"/>
                          </a:solidFill>
                        </a:rPr>
                        <a:t>Reverses condition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3"/>
          <p:cNvSpPr txBox="1"/>
          <p:nvPr>
            <p:ph type="title"/>
          </p:nvPr>
        </p:nvSpPr>
        <p:spPr>
          <a:xfrm>
            <a:off x="713100" y="2097077"/>
            <a:ext cx="4371311" cy="1081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Using conditions in C++</a:t>
            </a:r>
            <a:endParaRPr sz="3200"/>
          </a:p>
        </p:txBody>
      </p:sp>
      <p:sp>
        <p:nvSpPr>
          <p:cNvPr id="496" name="Google Shape;496;p73"/>
          <p:cNvSpPr txBox="1"/>
          <p:nvPr>
            <p:ph idx="2" type="title"/>
          </p:nvPr>
        </p:nvSpPr>
        <p:spPr>
          <a:xfrm>
            <a:off x="713100" y="1001379"/>
            <a:ext cx="1150081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7" name="Google Shape;497;p73"/>
          <p:cNvSpPr txBox="1"/>
          <p:nvPr>
            <p:ph idx="1" type="subTitle"/>
          </p:nvPr>
        </p:nvSpPr>
        <p:spPr>
          <a:xfrm>
            <a:off x="713100" y="3358287"/>
            <a:ext cx="3858900" cy="489093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How to use conditions in C++?</a:t>
            </a:r>
            <a:endParaRPr/>
          </a:p>
        </p:txBody>
      </p:sp>
      <p:pic>
        <p:nvPicPr>
          <p:cNvPr descr="A person standing in front of a blackboard with math equations&#10;&#10;Description automatically generated" id="498" name="Google Shape;49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/>
          <p:nvPr/>
        </p:nvSpPr>
        <p:spPr>
          <a:xfrm>
            <a:off x="1812661" y="1679834"/>
            <a:ext cx="5518673" cy="278623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6665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4"/>
          <p:cNvSpPr txBox="1"/>
          <p:nvPr/>
        </p:nvSpPr>
        <p:spPr>
          <a:xfrm>
            <a:off x="2380094" y="1915327"/>
            <a:ext cx="4585480" cy="24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main(){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if (condition)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// Code to execute if condition is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//The rest of 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4"/>
          <p:cNvSpPr/>
          <p:nvPr/>
        </p:nvSpPr>
        <p:spPr>
          <a:xfrm>
            <a:off x="952050" y="-791889"/>
            <a:ext cx="7239896" cy="18066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2194558" y="400434"/>
            <a:ext cx="47548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290455" y="1193428"/>
            <a:ext cx="90686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 the </a:t>
            </a:r>
            <a:r>
              <a:rPr b="0" i="0" lang="en" sz="1400" u="none" cap="none" strike="noStrike">
                <a:solidFill>
                  <a:srgbClr val="DC143C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b="0" i="0" lang="en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statement to specify a block of C++ code to be executed if a condition is </a:t>
            </a:r>
            <a:r>
              <a:rPr b="0" i="0" lang="en" sz="1400" u="none" cap="none" strike="noStrike">
                <a:solidFill>
                  <a:srgbClr val="DC143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/>
        </p:nvSpPr>
        <p:spPr>
          <a:xfrm>
            <a:off x="1502968" y="1737376"/>
            <a:ext cx="2974553" cy="19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if (condition)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// Code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//The main code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3" name="Google Shape;513;p75"/>
          <p:cNvCxnSpPr/>
          <p:nvPr/>
        </p:nvCxnSpPr>
        <p:spPr>
          <a:xfrm rot="10800000">
            <a:off x="1778408" y="1990837"/>
            <a:ext cx="403412" cy="0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75"/>
          <p:cNvCxnSpPr/>
          <p:nvPr/>
        </p:nvCxnSpPr>
        <p:spPr>
          <a:xfrm>
            <a:off x="1778408" y="1990837"/>
            <a:ext cx="0" cy="301214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75"/>
          <p:cNvCxnSpPr/>
          <p:nvPr/>
        </p:nvCxnSpPr>
        <p:spPr>
          <a:xfrm>
            <a:off x="1766882" y="2292051"/>
            <a:ext cx="626762" cy="0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75"/>
          <p:cNvCxnSpPr/>
          <p:nvPr/>
        </p:nvCxnSpPr>
        <p:spPr>
          <a:xfrm>
            <a:off x="4572000" y="1174399"/>
            <a:ext cx="0" cy="256032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517" name="Google Shape;517;p75"/>
          <p:cNvCxnSpPr/>
          <p:nvPr/>
        </p:nvCxnSpPr>
        <p:spPr>
          <a:xfrm rot="10800000">
            <a:off x="5442603" y="1990837"/>
            <a:ext cx="403412" cy="0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75"/>
          <p:cNvCxnSpPr/>
          <p:nvPr/>
        </p:nvCxnSpPr>
        <p:spPr>
          <a:xfrm>
            <a:off x="5442603" y="1990837"/>
            <a:ext cx="0" cy="965050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75"/>
          <p:cNvCxnSpPr/>
          <p:nvPr/>
        </p:nvCxnSpPr>
        <p:spPr>
          <a:xfrm>
            <a:off x="5442603" y="2955887"/>
            <a:ext cx="391887" cy="0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0" name="Google Shape;520;p75"/>
          <p:cNvSpPr txBox="1"/>
          <p:nvPr/>
        </p:nvSpPr>
        <p:spPr>
          <a:xfrm>
            <a:off x="1980114" y="1174226"/>
            <a:ext cx="19471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1" i="0" sz="14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75"/>
          <p:cNvSpPr txBox="1"/>
          <p:nvPr/>
        </p:nvSpPr>
        <p:spPr>
          <a:xfrm>
            <a:off x="5423397" y="1115902"/>
            <a:ext cx="19471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75"/>
          <p:cNvCxnSpPr/>
          <p:nvPr/>
        </p:nvCxnSpPr>
        <p:spPr>
          <a:xfrm>
            <a:off x="1778407" y="2292051"/>
            <a:ext cx="0" cy="634029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75"/>
          <p:cNvCxnSpPr/>
          <p:nvPr/>
        </p:nvCxnSpPr>
        <p:spPr>
          <a:xfrm>
            <a:off x="1766882" y="2926080"/>
            <a:ext cx="426463" cy="0"/>
          </a:xfrm>
          <a:prstGeom prst="straightConnector1">
            <a:avLst/>
          </a:prstGeom>
          <a:noFill/>
          <a:ln cap="flat" cmpd="sng" w="9525">
            <a:solidFill>
              <a:srgbClr val="051D5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4" name="Google Shape;524;p75"/>
          <p:cNvSpPr txBox="1"/>
          <p:nvPr/>
        </p:nvSpPr>
        <p:spPr>
          <a:xfrm>
            <a:off x="5846015" y="1737376"/>
            <a:ext cx="2711695" cy="1985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(condition) {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// Code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//The main code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 txBox="1"/>
          <p:nvPr/>
        </p:nvSpPr>
        <p:spPr>
          <a:xfrm>
            <a:off x="3360419" y="174532"/>
            <a:ext cx="24231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 ^</a:t>
            </a:r>
            <a:r>
              <a:rPr b="1" i="0" lang="en" sz="3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^</a:t>
            </a:r>
            <a:endParaRPr b="1" i="0" sz="3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2947592" y="666974"/>
            <a:ext cx="37329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</a:t>
            </a: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why?</a:t>
            </a:r>
            <a:endParaRPr/>
          </a:p>
        </p:txBody>
      </p:sp>
      <p:pic>
        <p:nvPicPr>
          <p:cNvPr id="531" name="Google Shape;53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772" y="1067084"/>
            <a:ext cx="5099125" cy="380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else &amp; else if</a:t>
            </a:r>
            <a:endParaRPr/>
          </a:p>
        </p:txBody>
      </p:sp>
      <p:cxnSp>
        <p:nvCxnSpPr>
          <p:cNvPr id="537" name="Google Shape;537;p77"/>
          <p:cNvCxnSpPr/>
          <p:nvPr/>
        </p:nvCxnSpPr>
        <p:spPr>
          <a:xfrm>
            <a:off x="4572000" y="1939100"/>
            <a:ext cx="0" cy="248850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538" name="Google Shape;538;p77"/>
          <p:cNvSpPr txBox="1"/>
          <p:nvPr/>
        </p:nvSpPr>
        <p:spPr>
          <a:xfrm>
            <a:off x="4744122" y="1939100"/>
            <a:ext cx="429595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(condition1)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//condition1 is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 if (condition2)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condition1 is False condition2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Runs if none of the above are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39" name="Google Shape;539;p77"/>
          <p:cNvSpPr txBox="1"/>
          <p:nvPr/>
        </p:nvSpPr>
        <p:spPr>
          <a:xfrm>
            <a:off x="914908" y="1448730"/>
            <a:ext cx="3173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(or) Else 🡪 rest of code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7"/>
          <p:cNvSpPr txBox="1"/>
          <p:nvPr/>
        </p:nvSpPr>
        <p:spPr>
          <a:xfrm>
            <a:off x="4744122" y="1448730"/>
            <a:ext cx="42173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(or) Else if (or) Else 🡪 rest of code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7"/>
          <p:cNvSpPr txBox="1"/>
          <p:nvPr/>
        </p:nvSpPr>
        <p:spPr>
          <a:xfrm>
            <a:off x="720000" y="2186183"/>
            <a:ext cx="371215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(condition)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//condition is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//condition is false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/>
          <p:nvPr>
            <p:ph type="title"/>
          </p:nvPr>
        </p:nvSpPr>
        <p:spPr>
          <a:xfrm>
            <a:off x="719999" y="198496"/>
            <a:ext cx="7704000" cy="8449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>
                <a:solidFill>
                  <a:schemeClr val="dk1"/>
                </a:solidFill>
              </a:rPr>
              <a:t>Bonus ^</a:t>
            </a:r>
            <a:r>
              <a:rPr b="1" lang="en" sz="2800" u="sng">
                <a:solidFill>
                  <a:schemeClr val="dk1"/>
                </a:solidFill>
              </a:rPr>
              <a:t>  </a:t>
            </a:r>
            <a:r>
              <a:rPr b="1" lang="en" sz="2800">
                <a:solidFill>
                  <a:schemeClr val="dk1"/>
                </a:solidFill>
              </a:rPr>
              <a:t>^</a:t>
            </a:r>
            <a:br>
              <a:rPr b="1" lang="en" sz="2800">
                <a:solidFill>
                  <a:schemeClr val="dk1"/>
                </a:solidFill>
              </a:rPr>
            </a:br>
            <a:r>
              <a:rPr b="0" i="0" lang="en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DIFFERENCE?</a:t>
            </a:r>
            <a:br>
              <a:rPr b="0" lang="en" sz="1600">
                <a:solidFill>
                  <a:schemeClr val="dk1"/>
                </a:solidFill>
              </a:rPr>
            </a:br>
            <a:br>
              <a:rPr lang="en" sz="1600">
                <a:solidFill>
                  <a:schemeClr val="dk1"/>
                </a:solidFill>
              </a:rPr>
            </a:br>
            <a:endParaRPr b="1" sz="2800" u="sng">
              <a:solidFill>
                <a:schemeClr val="dk1"/>
              </a:solidFill>
            </a:endParaRPr>
          </a:p>
        </p:txBody>
      </p:sp>
      <p:pic>
        <p:nvPicPr>
          <p:cNvPr id="547" name="Google Shape;54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819" y="1043492"/>
            <a:ext cx="3755181" cy="357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99" y="1043492"/>
            <a:ext cx="3755181" cy="3578783"/>
          </a:xfrm>
          <a:prstGeom prst="rect">
            <a:avLst/>
          </a:prstGeom>
          <a:noFill/>
          <a:ln cap="flat" cmpd="sng" w="9525">
            <a:solidFill>
              <a:srgbClr val="11161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9"/>
          <p:cNvSpPr txBox="1"/>
          <p:nvPr>
            <p:ph type="title"/>
          </p:nvPr>
        </p:nvSpPr>
        <p:spPr>
          <a:xfrm>
            <a:off x="720000" y="2953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200"/>
              <a:t>Nested if</a:t>
            </a:r>
            <a:endParaRPr b="1" sz="3200"/>
          </a:p>
        </p:txBody>
      </p:sp>
      <p:pic>
        <p:nvPicPr>
          <p:cNvPr id="554" name="Google Shape;5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154" y="954076"/>
            <a:ext cx="3986008" cy="380804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9"/>
          <p:cNvSpPr/>
          <p:nvPr/>
        </p:nvSpPr>
        <p:spPr>
          <a:xfrm>
            <a:off x="247427" y="1554084"/>
            <a:ext cx="43998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nested if is when an </a:t>
            </a:r>
            <a:r>
              <a:rPr b="0" i="0" lang="en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statement is placed inside another </a:t>
            </a:r>
            <a:r>
              <a:rPr b="0" i="0" lang="en" sz="16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if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statement.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Why</a:t>
            </a:r>
            <a:r>
              <a:rPr b="1" lang="en"/>
              <a:t> Variables?</a:t>
            </a:r>
            <a:endParaRPr b="1"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75" y="1093925"/>
            <a:ext cx="3744776" cy="37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2878650" y="1201950"/>
            <a:ext cx="32079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امال هنخزن الداتا فين يسطا</a:t>
            </a:r>
            <a:endParaRPr sz="23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/>
          <p:nvPr/>
        </p:nvSpPr>
        <p:spPr>
          <a:xfrm>
            <a:off x="2060090" y="954077"/>
            <a:ext cx="4991548" cy="78763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6665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80"/>
          <p:cNvSpPr txBox="1"/>
          <p:nvPr>
            <p:ph type="title"/>
          </p:nvPr>
        </p:nvSpPr>
        <p:spPr>
          <a:xfrm>
            <a:off x="703863" y="2305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Another Method</a:t>
            </a:r>
            <a:endParaRPr b="1"/>
          </a:p>
        </p:txBody>
      </p:sp>
      <p:sp>
        <p:nvSpPr>
          <p:cNvPr id="562" name="Google Shape;562;p80"/>
          <p:cNvSpPr txBox="1"/>
          <p:nvPr/>
        </p:nvSpPr>
        <p:spPr>
          <a:xfrm>
            <a:off x="2879979" y="1147841"/>
            <a:ext cx="33517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Condition? If True : If False;</a:t>
            </a:r>
            <a:endParaRPr/>
          </a:p>
        </p:txBody>
      </p:sp>
      <p:pic>
        <p:nvPicPr>
          <p:cNvPr id="563" name="Google Shape;56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681" y="2070719"/>
            <a:ext cx="4180238" cy="266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0"/>
          <p:cNvSpPr txBox="1"/>
          <p:nvPr/>
        </p:nvSpPr>
        <p:spPr>
          <a:xfrm>
            <a:off x="4453800" y="2886405"/>
            <a:ext cx="60891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🡺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909045" y="2070718"/>
            <a:ext cx="3773714" cy="266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1"/>
          <p:cNvSpPr txBox="1"/>
          <p:nvPr>
            <p:ph type="title"/>
          </p:nvPr>
        </p:nvSpPr>
        <p:spPr>
          <a:xfrm>
            <a:off x="2317091" y="208462"/>
            <a:ext cx="4265825" cy="1125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CONTENT</a:t>
            </a:r>
            <a:endParaRPr/>
          </a:p>
        </p:txBody>
      </p:sp>
      <p:sp>
        <p:nvSpPr>
          <p:cNvPr id="571" name="Google Shape;571;p81"/>
          <p:cNvSpPr txBox="1"/>
          <p:nvPr>
            <p:ph idx="7" type="title"/>
          </p:nvPr>
        </p:nvSpPr>
        <p:spPr>
          <a:xfrm>
            <a:off x="1127228" y="158973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572" name="Google Shape;572;p81"/>
          <p:cNvSpPr txBox="1"/>
          <p:nvPr>
            <p:ph idx="16" type="subTitle"/>
          </p:nvPr>
        </p:nvSpPr>
        <p:spPr>
          <a:xfrm>
            <a:off x="1894939" y="155643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Introduction to Loops</a:t>
            </a:r>
            <a:endParaRPr sz="1600"/>
          </a:p>
        </p:txBody>
      </p:sp>
      <p:sp>
        <p:nvSpPr>
          <p:cNvPr id="573" name="Google Shape;573;p81"/>
          <p:cNvSpPr txBox="1"/>
          <p:nvPr/>
        </p:nvSpPr>
        <p:spPr>
          <a:xfrm>
            <a:off x="1127228" y="244838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574" name="Google Shape;574;p81"/>
          <p:cNvSpPr txBox="1"/>
          <p:nvPr/>
        </p:nvSpPr>
        <p:spPr>
          <a:xfrm>
            <a:off x="1894939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While loop</a:t>
            </a:r>
            <a:endParaRPr/>
          </a:p>
        </p:txBody>
      </p:sp>
      <p:sp>
        <p:nvSpPr>
          <p:cNvPr id="575" name="Google Shape;575;p81"/>
          <p:cNvSpPr txBox="1"/>
          <p:nvPr/>
        </p:nvSpPr>
        <p:spPr>
          <a:xfrm>
            <a:off x="1127228" y="3308022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576" name="Google Shape;576;p81"/>
          <p:cNvSpPr txBox="1"/>
          <p:nvPr/>
        </p:nvSpPr>
        <p:spPr>
          <a:xfrm>
            <a:off x="1894939" y="327471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Infinite loop</a:t>
            </a:r>
            <a:endParaRPr/>
          </a:p>
        </p:txBody>
      </p:sp>
      <p:sp>
        <p:nvSpPr>
          <p:cNvPr id="577" name="Google Shape;577;p81"/>
          <p:cNvSpPr txBox="1"/>
          <p:nvPr/>
        </p:nvSpPr>
        <p:spPr>
          <a:xfrm>
            <a:off x="5168533" y="158973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578" name="Google Shape;578;p81"/>
          <p:cNvSpPr txBox="1"/>
          <p:nvPr/>
        </p:nvSpPr>
        <p:spPr>
          <a:xfrm>
            <a:off x="5936244" y="155643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loop</a:t>
            </a:r>
            <a:endParaRPr/>
          </a:p>
        </p:txBody>
      </p:sp>
      <p:sp>
        <p:nvSpPr>
          <p:cNvPr id="579" name="Google Shape;579;p81"/>
          <p:cNvSpPr txBox="1"/>
          <p:nvPr/>
        </p:nvSpPr>
        <p:spPr>
          <a:xfrm>
            <a:off x="5168532" y="2448388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sp>
        <p:nvSpPr>
          <p:cNvPr id="580" name="Google Shape;580;p81"/>
          <p:cNvSpPr txBox="1"/>
          <p:nvPr/>
        </p:nvSpPr>
        <p:spPr>
          <a:xfrm>
            <a:off x="5936243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Scopes</a:t>
            </a:r>
            <a:endParaRPr/>
          </a:p>
        </p:txBody>
      </p:sp>
      <p:sp>
        <p:nvSpPr>
          <p:cNvPr id="581" name="Google Shape;581;p81"/>
          <p:cNvSpPr txBox="1"/>
          <p:nvPr/>
        </p:nvSpPr>
        <p:spPr>
          <a:xfrm>
            <a:off x="5168532" y="3308022"/>
            <a:ext cx="571771" cy="38098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/>
          </a:p>
        </p:txBody>
      </p:sp>
      <p:sp>
        <p:nvSpPr>
          <p:cNvPr id="582" name="Google Shape;582;p81"/>
          <p:cNvSpPr txBox="1"/>
          <p:nvPr/>
        </p:nvSpPr>
        <p:spPr>
          <a:xfrm>
            <a:off x="5936243" y="3274715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Nested loops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Introduction</a:t>
            </a:r>
            <a:r>
              <a:rPr lang="en" sz="3000"/>
              <a:t> to loops</a:t>
            </a:r>
            <a:endParaRPr sz="2200"/>
          </a:p>
        </p:txBody>
      </p:sp>
      <p:sp>
        <p:nvSpPr>
          <p:cNvPr id="588" name="Google Shape;588;p82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9" name="Google Shape;589;p82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latin typeface="Tajawal Medium"/>
                <a:ea typeface="Tajawal Medium"/>
                <a:cs typeface="Tajawal Medium"/>
                <a:sym typeface="Tajawal Medium"/>
              </a:rPr>
              <a:t>التكرار مفيد للشطار</a:t>
            </a:r>
            <a:endParaRPr sz="1600"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descr="A person standing in front of a blackboard with math equations&#10;&#10;Description automatically generated" id="590" name="Google Shape;59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What are loops &amp; why do we use them</a:t>
            </a:r>
            <a:endParaRPr b="1"/>
          </a:p>
        </p:txBody>
      </p:sp>
      <p:sp>
        <p:nvSpPr>
          <p:cNvPr id="596" name="Google Shape;596;p83"/>
          <p:cNvSpPr txBox="1"/>
          <p:nvPr>
            <p:ph idx="1" type="subTitle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are </a:t>
            </a:r>
            <a:r>
              <a:rPr b="1" lang="en" sz="1700"/>
              <a:t>loops</a:t>
            </a:r>
            <a:r>
              <a:rPr lang="en" sz="1700"/>
              <a:t>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Loops </a:t>
            </a:r>
            <a:r>
              <a:rPr lang="en" sz="1700"/>
              <a:t>are </a:t>
            </a:r>
            <a:r>
              <a:rPr b="1" lang="en" sz="1700"/>
              <a:t>control statements</a:t>
            </a:r>
            <a:r>
              <a:rPr lang="en" sz="1700"/>
              <a:t> that can execute a block of code as long as a </a:t>
            </a:r>
            <a:r>
              <a:rPr b="1" lang="en" sz="1700"/>
              <a:t>specified condition </a:t>
            </a:r>
            <a:r>
              <a:rPr lang="en" sz="1700"/>
              <a:t>is reached.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Why would we use them?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Loops </a:t>
            </a:r>
            <a:r>
              <a:rPr lang="en" sz="1700"/>
              <a:t>are handy because they </a:t>
            </a:r>
            <a:r>
              <a:rPr b="1" lang="en" sz="1700"/>
              <a:t>save time</a:t>
            </a:r>
            <a:r>
              <a:rPr lang="en" sz="1700"/>
              <a:t>, </a:t>
            </a:r>
            <a:r>
              <a:rPr b="1" lang="en" sz="1700"/>
              <a:t>reduce errors</a:t>
            </a:r>
            <a:r>
              <a:rPr lang="en" sz="1700"/>
              <a:t>, and they make code </a:t>
            </a:r>
            <a:r>
              <a:rPr b="1" lang="en" sz="1700"/>
              <a:t>more readable</a:t>
            </a:r>
            <a:r>
              <a:rPr lang="en" sz="1700"/>
              <a:t>.</a:t>
            </a:r>
            <a:endParaRPr sz="1700"/>
          </a:p>
        </p:txBody>
      </p:sp>
      <p:pic>
        <p:nvPicPr>
          <p:cNvPr descr="A person looking at a maze&#10;&#10;Description automatically generated" id="597" name="Google Shape;5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026" y="1206938"/>
            <a:ext cx="3283974" cy="32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While loops</a:t>
            </a:r>
            <a:endParaRPr sz="2200"/>
          </a:p>
        </p:txBody>
      </p:sp>
      <p:sp>
        <p:nvSpPr>
          <p:cNvPr id="603" name="Google Shape;603;p84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800"/>
              <a:t>02</a:t>
            </a:r>
            <a:endParaRPr sz="5800"/>
          </a:p>
        </p:txBody>
      </p:sp>
      <p:sp>
        <p:nvSpPr>
          <p:cNvPr id="604" name="Google Shape;604;p84"/>
          <p:cNvSpPr txBox="1"/>
          <p:nvPr>
            <p:ph idx="1" type="subTitle"/>
          </p:nvPr>
        </p:nvSpPr>
        <p:spPr>
          <a:xfrm>
            <a:off x="224450" y="3389850"/>
            <a:ext cx="4347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ajawal Medium"/>
                <a:ea typeface="Tajawal Medium"/>
                <a:cs typeface="Tajawal Medium"/>
                <a:sym typeface="Tajawal Medium"/>
              </a:rPr>
              <a:t>طول ما الدنيا دي بينا بتلف احنا هنفضل كتف في كتف</a:t>
            </a:r>
            <a:endParaRPr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id="605" name="Google Shape;6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250" y="870447"/>
            <a:ext cx="3400425" cy="34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While</a:t>
            </a:r>
            <a:r>
              <a:rPr b="1" lang="en"/>
              <a:t> loop</a:t>
            </a:r>
            <a:endParaRPr b="1"/>
          </a:p>
        </p:txBody>
      </p:sp>
      <p:sp>
        <p:nvSpPr>
          <p:cNvPr id="611" name="Google Shape;611;p85"/>
          <p:cNvSpPr txBox="1"/>
          <p:nvPr>
            <p:ph idx="1" type="subTitle"/>
          </p:nvPr>
        </p:nvSpPr>
        <p:spPr>
          <a:xfrm>
            <a:off x="720000" y="1639025"/>
            <a:ext cx="59868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/>
              <a:t>The </a:t>
            </a:r>
            <a:r>
              <a:rPr b="1" i="1" lang="en" sz="1900"/>
              <a:t>while</a:t>
            </a:r>
            <a:r>
              <a:rPr b="1" i="1" lang="en" sz="1850"/>
              <a:t> loop</a:t>
            </a:r>
            <a:r>
              <a:rPr lang="en" sz="1850"/>
              <a:t> loops through a block of code as long as a specified </a:t>
            </a:r>
            <a:r>
              <a:rPr b="1" lang="en" sz="1850"/>
              <a:t>condition </a:t>
            </a:r>
            <a:r>
              <a:rPr lang="en" sz="1850"/>
              <a:t>is </a:t>
            </a:r>
            <a:r>
              <a:rPr b="1" lang="en" sz="1900"/>
              <a:t>true</a:t>
            </a:r>
            <a:r>
              <a:rPr lang="en" sz="1850"/>
              <a:t>:</a:t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50"/>
              <a:t>Syntax</a:t>
            </a:r>
            <a:r>
              <a:rPr lang="en" sz="1850"/>
              <a:t>:</a:t>
            </a:r>
            <a:endParaRPr sz="1850"/>
          </a:p>
        </p:txBody>
      </p:sp>
      <p:pic>
        <p:nvPicPr>
          <p:cNvPr id="612" name="Google Shape;6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072250"/>
            <a:ext cx="6705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Coding Examples</a:t>
            </a:r>
            <a:endParaRPr b="1"/>
          </a:p>
        </p:txBody>
      </p:sp>
      <p:sp>
        <p:nvSpPr>
          <p:cNvPr id="618" name="Google Shape;618;p86"/>
          <p:cNvSpPr txBox="1"/>
          <p:nvPr>
            <p:ph idx="4294967295" type="subTitle"/>
          </p:nvPr>
        </p:nvSpPr>
        <p:spPr>
          <a:xfrm>
            <a:off x="720000" y="127885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 sz="1900"/>
              <a:t>Example showing how using </a:t>
            </a:r>
            <a:r>
              <a:rPr b="1" lang="en" sz="1900"/>
              <a:t>loops </a:t>
            </a:r>
            <a:r>
              <a:rPr lang="en" sz="1900"/>
              <a:t>saves </a:t>
            </a:r>
            <a:r>
              <a:rPr b="1" lang="en" sz="1900"/>
              <a:t>time </a:t>
            </a:r>
            <a:r>
              <a:rPr lang="en" sz="1900"/>
              <a:t>and make your code more </a:t>
            </a:r>
            <a:r>
              <a:rPr b="1" lang="en" sz="1900"/>
              <a:t>readable</a:t>
            </a:r>
            <a:r>
              <a:rPr lang="en" sz="1900"/>
              <a:t>:</a:t>
            </a:r>
            <a:endParaRPr b="0" i="0" sz="1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86"/>
          <p:cNvSpPr txBox="1"/>
          <p:nvPr>
            <p:ph idx="4294967295" type="subTitle"/>
          </p:nvPr>
        </p:nvSpPr>
        <p:spPr>
          <a:xfrm>
            <a:off x="719988" y="2291775"/>
            <a:ext cx="3673800" cy="21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 1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#include &lt;iostream&gt;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namespace std;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 main(){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cout&lt;&lt; “Hello World” &lt;&lt; endl;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86"/>
          <p:cNvSpPr txBox="1"/>
          <p:nvPr>
            <p:ph idx="4294967295" type="subTitle"/>
          </p:nvPr>
        </p:nvSpPr>
        <p:spPr>
          <a:xfrm>
            <a:off x="4750153" y="2291775"/>
            <a:ext cx="3673800" cy="21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 2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b="0" i="0" lang="en" sz="1100" u="none" cap="none" strike="noStrike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#include &lt;iostream&gt;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b="0" i="0" lang="en" sz="1100" u="none" cap="none" strike="noStrike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Using namespace std;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b="0" i="0" lang="en" sz="1100" u="none" cap="none" strike="noStrike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Int main(){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b="0" i="0" lang="en" sz="1100" u="none" cap="none" strike="noStrike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      cout&lt;&lt; “Hello World” &lt;&lt; endl;</a:t>
            </a:r>
            <a:endParaRPr/>
          </a:p>
          <a:p>
            <a:pPr indent="0" lvl="0" marL="139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b="0" i="0" lang="en" sz="1100" u="none" cap="none" strike="noStrike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201" y="2291775"/>
            <a:ext cx="3673801" cy="2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291775"/>
            <a:ext cx="3673800" cy="21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7"/>
          <p:cNvSpPr/>
          <p:nvPr/>
        </p:nvSpPr>
        <p:spPr>
          <a:xfrm>
            <a:off x="721962" y="2067792"/>
            <a:ext cx="3091502" cy="28367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7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Bonus 3</a:t>
            </a:r>
            <a:endParaRPr/>
          </a:p>
        </p:txBody>
      </p:sp>
      <p:sp>
        <p:nvSpPr>
          <p:cNvPr id="630" name="Google Shape;630;p87"/>
          <p:cNvSpPr txBox="1"/>
          <p:nvPr/>
        </p:nvSpPr>
        <p:spPr>
          <a:xfrm>
            <a:off x="4649724" y="2337955"/>
            <a:ext cx="3013363" cy="19159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1 </a:t>
            </a:r>
            <a:b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4</a:t>
            </a:r>
            <a:b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0</a:t>
            </a:r>
            <a:endParaRPr sz="1100"/>
          </a:p>
        </p:txBody>
      </p:sp>
      <p:sp>
        <p:nvSpPr>
          <p:cNvPr id="631" name="Google Shape;631;p87"/>
          <p:cNvSpPr/>
          <p:nvPr/>
        </p:nvSpPr>
        <p:spPr>
          <a:xfrm>
            <a:off x="5366038" y="2463665"/>
            <a:ext cx="280554" cy="228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7"/>
          <p:cNvSpPr/>
          <p:nvPr/>
        </p:nvSpPr>
        <p:spPr>
          <a:xfrm>
            <a:off x="5376427" y="2833673"/>
            <a:ext cx="280554" cy="228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7"/>
          <p:cNvSpPr/>
          <p:nvPr/>
        </p:nvSpPr>
        <p:spPr>
          <a:xfrm>
            <a:off x="5366038" y="3203680"/>
            <a:ext cx="280554" cy="228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7"/>
          <p:cNvSpPr/>
          <p:nvPr/>
        </p:nvSpPr>
        <p:spPr>
          <a:xfrm>
            <a:off x="442481" y="1168868"/>
            <a:ext cx="2545772" cy="3325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Guess the output of :</a:t>
            </a:r>
            <a:endParaRPr sz="1100"/>
          </a:p>
        </p:txBody>
      </p:sp>
      <p:sp>
        <p:nvSpPr>
          <p:cNvPr id="635" name="Google Shape;635;p87"/>
          <p:cNvSpPr/>
          <p:nvPr/>
        </p:nvSpPr>
        <p:spPr>
          <a:xfrm>
            <a:off x="5366038" y="3561890"/>
            <a:ext cx="280554" cy="228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227" y="2297192"/>
            <a:ext cx="2365682" cy="25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7"/>
          <p:cNvSpPr/>
          <p:nvPr/>
        </p:nvSpPr>
        <p:spPr>
          <a:xfrm>
            <a:off x="5366038" y="3894200"/>
            <a:ext cx="280554" cy="228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7056" y="48004"/>
            <a:ext cx="1584463" cy="145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8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Infinite loops</a:t>
            </a:r>
            <a:endParaRPr sz="2200"/>
          </a:p>
        </p:txBody>
      </p:sp>
      <p:sp>
        <p:nvSpPr>
          <p:cNvPr id="644" name="Google Shape;644;p88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800"/>
              <a:t>03</a:t>
            </a:r>
            <a:endParaRPr sz="5800"/>
          </a:p>
        </p:txBody>
      </p:sp>
      <p:sp>
        <p:nvSpPr>
          <p:cNvPr id="645" name="Google Shape;645;p88"/>
          <p:cNvSpPr txBox="1"/>
          <p:nvPr>
            <p:ph idx="1" type="subTitle"/>
          </p:nvPr>
        </p:nvSpPr>
        <p:spPr>
          <a:xfrm>
            <a:off x="224450" y="3389850"/>
            <a:ext cx="4347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ajawal Medium"/>
                <a:ea typeface="Tajawal Medium"/>
                <a:cs typeface="Tajawal Medium"/>
                <a:sym typeface="Tajawal Medium"/>
              </a:rPr>
              <a:t>الطفاية دي</a:t>
            </a:r>
            <a:endParaRPr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id="646" name="Google Shape;646;p88"/>
          <p:cNvPicPr preferRelativeResize="0"/>
          <p:nvPr/>
        </p:nvPicPr>
        <p:blipFill rotWithShape="1">
          <a:blip r:embed="rId3">
            <a:alphaModFix/>
          </a:blip>
          <a:srcRect b="9256" l="0" r="0" t="9256"/>
          <a:stretch/>
        </p:blipFill>
        <p:spPr>
          <a:xfrm>
            <a:off x="4768688" y="1378651"/>
            <a:ext cx="3467335" cy="2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9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What if the condition is always true?</a:t>
            </a:r>
            <a:endParaRPr b="1"/>
          </a:p>
        </p:txBody>
      </p:sp>
      <p:sp>
        <p:nvSpPr>
          <p:cNvPr id="652" name="Google Shape;652;p89"/>
          <p:cNvSpPr txBox="1"/>
          <p:nvPr>
            <p:ph idx="1" type="subTitle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We get into something </a:t>
            </a:r>
            <a:r>
              <a:rPr lang="en" sz="1800"/>
              <a:t>that's</a:t>
            </a:r>
            <a:r>
              <a:rPr lang="en" sz="1800"/>
              <a:t> called an </a:t>
            </a:r>
            <a:r>
              <a:rPr b="1" lang="en" sz="1800"/>
              <a:t>infinite loop</a:t>
            </a:r>
            <a:r>
              <a:rPr lang="en" sz="1800"/>
              <a:t>, a </a:t>
            </a:r>
            <a:r>
              <a:rPr b="1" lang="en" sz="1800"/>
              <a:t>loop </a:t>
            </a:r>
            <a:r>
              <a:rPr lang="en" sz="1800"/>
              <a:t>that </a:t>
            </a:r>
            <a:r>
              <a:rPr b="1" lang="en" sz="1800"/>
              <a:t>never stops</a:t>
            </a:r>
            <a:r>
              <a:rPr lang="en" sz="1800"/>
              <a:t>.</a:t>
            </a:r>
            <a:endParaRPr sz="1800"/>
          </a:p>
        </p:txBody>
      </p:sp>
      <p:pic>
        <p:nvPicPr>
          <p:cNvPr id="653" name="Google Shape;653;p89" title="الطفايه دي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16225"/>
            <a:ext cx="4198400" cy="23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Why Variables? </a:t>
            </a:r>
            <a:r>
              <a:rPr b="1" lang="en" sz="1400"/>
              <a:t>(علم بجد بقى)</a:t>
            </a:r>
            <a:endParaRPr b="1" sz="1400"/>
          </a:p>
        </p:txBody>
      </p:sp>
      <p:sp>
        <p:nvSpPr>
          <p:cNvPr id="280" name="Google Shape;280;p45"/>
          <p:cNvSpPr txBox="1"/>
          <p:nvPr>
            <p:ph idx="1" type="subTitle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Variables are used to store information to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referenced and manipulated in a computer program.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 also provide a way of labeling data with a descriptive name, so our programs can be understood more clearly by the reader and ourselves.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is helpful to think of variables as containers that hold information.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A person looking at a maze&#10;&#10;Description automatically generated" id="281" name="Google Shape;2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026" y="1206938"/>
            <a:ext cx="3283975" cy="32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0"/>
          <p:cNvSpPr/>
          <p:nvPr/>
        </p:nvSpPr>
        <p:spPr>
          <a:xfrm>
            <a:off x="5086144" y="2067792"/>
            <a:ext cx="3091502" cy="28367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0"/>
          <p:cNvSpPr/>
          <p:nvPr/>
        </p:nvSpPr>
        <p:spPr>
          <a:xfrm>
            <a:off x="721962" y="2067792"/>
            <a:ext cx="3091502" cy="28367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90"/>
          <p:cNvSpPr txBox="1"/>
          <p:nvPr>
            <p:ph type="title"/>
          </p:nvPr>
        </p:nvSpPr>
        <p:spPr>
          <a:xfrm>
            <a:off x="836676" y="411480"/>
            <a:ext cx="7626096" cy="8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Bonus 1</a:t>
            </a:r>
            <a:endParaRPr/>
          </a:p>
        </p:txBody>
      </p:sp>
      <p:pic>
        <p:nvPicPr>
          <p:cNvPr id="662" name="Google Shape;66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060" y="2262574"/>
            <a:ext cx="2345850" cy="250525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0"/>
          <p:cNvSpPr/>
          <p:nvPr/>
        </p:nvSpPr>
        <p:spPr>
          <a:xfrm>
            <a:off x="432088" y="1174680"/>
            <a:ext cx="5039590" cy="33250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Guess the output for those two programs :</a:t>
            </a:r>
            <a:endParaRPr sz="1100"/>
          </a:p>
        </p:txBody>
      </p:sp>
      <p:pic>
        <p:nvPicPr>
          <p:cNvPr id="664" name="Google Shape;66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48" y="2297781"/>
            <a:ext cx="2068822" cy="2376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90"/>
          <p:cNvCxnSpPr/>
          <p:nvPr/>
        </p:nvCxnSpPr>
        <p:spPr>
          <a:xfrm>
            <a:off x="4457700" y="2067792"/>
            <a:ext cx="0" cy="293002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6" name="Google Shape;666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0423" y="0"/>
            <a:ext cx="1510707" cy="150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1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For loops</a:t>
            </a:r>
            <a:endParaRPr sz="2200"/>
          </a:p>
        </p:txBody>
      </p:sp>
      <p:sp>
        <p:nvSpPr>
          <p:cNvPr id="672" name="Google Shape;672;p91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/>
              <a:t>04</a:t>
            </a:r>
            <a:endParaRPr sz="5600"/>
          </a:p>
        </p:txBody>
      </p:sp>
      <p:sp>
        <p:nvSpPr>
          <p:cNvPr id="673" name="Google Shape;673;p91"/>
          <p:cNvSpPr txBox="1"/>
          <p:nvPr>
            <p:ph idx="1" type="subTitle"/>
          </p:nvPr>
        </p:nvSpPr>
        <p:spPr>
          <a:xfrm>
            <a:off x="237400" y="3368475"/>
            <a:ext cx="4473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ajawal Medium"/>
                <a:ea typeface="Tajawal Medium"/>
                <a:cs typeface="Tajawal Medium"/>
                <a:sym typeface="Tajawal Medium"/>
              </a:rPr>
              <a:t>صباح الفل يعم اشرف معاك احمد حسن من خط حلوان</a:t>
            </a:r>
            <a:endParaRPr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id="674" name="Google Shape;674;p91"/>
          <p:cNvPicPr preferRelativeResize="0"/>
          <p:nvPr/>
        </p:nvPicPr>
        <p:blipFill rotWithShape="1">
          <a:blip r:embed="rId3">
            <a:alphaModFix/>
          </a:blip>
          <a:srcRect b="16540" l="0" r="0" t="16547"/>
          <a:stretch/>
        </p:blipFill>
        <p:spPr>
          <a:xfrm>
            <a:off x="5241872" y="1270375"/>
            <a:ext cx="3772350" cy="25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2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For </a:t>
            </a:r>
            <a:r>
              <a:rPr b="1" lang="en"/>
              <a:t>loop</a:t>
            </a:r>
            <a:endParaRPr b="1"/>
          </a:p>
        </p:txBody>
      </p:sp>
      <p:sp>
        <p:nvSpPr>
          <p:cNvPr id="680" name="Google Shape;680;p92"/>
          <p:cNvSpPr txBox="1"/>
          <p:nvPr>
            <p:ph idx="1" type="subTitle"/>
          </p:nvPr>
        </p:nvSpPr>
        <p:spPr>
          <a:xfrm>
            <a:off x="720000" y="1500000"/>
            <a:ext cx="59868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</a:t>
            </a:r>
            <a:r>
              <a:rPr b="1" i="1" lang="en" sz="1600"/>
              <a:t>For loop</a:t>
            </a:r>
            <a:r>
              <a:rPr lang="en" sz="1600"/>
              <a:t> is a </a:t>
            </a:r>
            <a:r>
              <a:rPr b="1" lang="en" sz="1600"/>
              <a:t>repetition control structure</a:t>
            </a:r>
            <a:r>
              <a:rPr lang="en" sz="1600"/>
              <a:t> that allows us to write a loop that is executed a </a:t>
            </a:r>
            <a:r>
              <a:rPr b="1" lang="en" sz="1600"/>
              <a:t>specific number of times</a:t>
            </a:r>
            <a:r>
              <a:rPr lang="en" sz="1600"/>
              <a:t>. The loop enables us to perform n number of steps together in one line.</a:t>
            </a:r>
            <a:endParaRPr sz="1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50"/>
              <a:t>Syntax</a:t>
            </a:r>
            <a:r>
              <a:rPr lang="en" sz="1850"/>
              <a:t>:</a:t>
            </a:r>
            <a:endParaRPr sz="1850"/>
          </a:p>
        </p:txBody>
      </p:sp>
      <p:pic>
        <p:nvPicPr>
          <p:cNvPr id="681" name="Google Shape;6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090238"/>
            <a:ext cx="739140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2"/>
          <p:cNvSpPr txBox="1"/>
          <p:nvPr/>
        </p:nvSpPr>
        <p:spPr>
          <a:xfrm>
            <a:off x="6856575" y="1093913"/>
            <a:ext cx="18180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Statement 1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executed (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 time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before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execution of the code block.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Statement 2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executed (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every time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code block has been executed.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Coding Examples</a:t>
            </a:r>
            <a:endParaRPr b="1"/>
          </a:p>
        </p:txBody>
      </p:sp>
      <p:sp>
        <p:nvSpPr>
          <p:cNvPr id="688" name="Google Shape;688;p93"/>
          <p:cNvSpPr txBox="1"/>
          <p:nvPr>
            <p:ph idx="4294967295" type="subTitle"/>
          </p:nvPr>
        </p:nvSpPr>
        <p:spPr>
          <a:xfrm>
            <a:off x="720000" y="1278850"/>
            <a:ext cx="77040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 sz="1750">
                <a:latin typeface="Tajawal Medium"/>
                <a:ea typeface="Tajawal Medium"/>
                <a:cs typeface="Tajawal Medium"/>
                <a:sym typeface="Tajawal Medium"/>
              </a:rPr>
              <a:t>سكة كدا</a:t>
            </a:r>
            <a:r>
              <a:rPr lang="en" sz="1750"/>
              <a:t> :When you know exactly how many times you want to loop through a block of code, use the </a:t>
            </a:r>
            <a:r>
              <a:rPr lang="en" sz="1800"/>
              <a:t>for</a:t>
            </a:r>
            <a:r>
              <a:rPr lang="en" sz="1750"/>
              <a:t> loop instead of a </a:t>
            </a:r>
            <a:r>
              <a:rPr lang="en" sz="1800"/>
              <a:t>while</a:t>
            </a:r>
            <a:r>
              <a:rPr lang="en" sz="1750"/>
              <a:t> loop:</a:t>
            </a:r>
            <a:endParaRPr i="0" sz="2500" u="none" cap="none" strike="noStrike"/>
          </a:p>
        </p:txBody>
      </p:sp>
      <p:pic>
        <p:nvPicPr>
          <p:cNvPr id="689" name="Google Shape;6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0" y="2516863"/>
            <a:ext cx="4324349" cy="11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75" y="2335541"/>
            <a:ext cx="3974225" cy="1533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4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Scopes</a:t>
            </a:r>
            <a:endParaRPr sz="2200"/>
          </a:p>
        </p:txBody>
      </p:sp>
      <p:sp>
        <p:nvSpPr>
          <p:cNvPr id="696" name="Google Shape;696;p94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/>
              <a:t>05</a:t>
            </a:r>
            <a:endParaRPr sz="5600"/>
          </a:p>
        </p:txBody>
      </p:sp>
      <p:sp>
        <p:nvSpPr>
          <p:cNvPr id="697" name="Google Shape;697;p94"/>
          <p:cNvSpPr txBox="1"/>
          <p:nvPr>
            <p:ph idx="1" type="subTitle"/>
          </p:nvPr>
        </p:nvSpPr>
        <p:spPr>
          <a:xfrm>
            <a:off x="237400" y="3368475"/>
            <a:ext cx="4473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ajawal Medium"/>
                <a:ea typeface="Tajawal Medium"/>
                <a:cs typeface="Tajawal Medium"/>
                <a:sym typeface="Tajawal Medium"/>
              </a:rPr>
              <a:t>ال يطلع من داره يتقل مقداره</a:t>
            </a:r>
            <a:endParaRPr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id="698" name="Google Shape;698;p94"/>
          <p:cNvPicPr preferRelativeResize="0"/>
          <p:nvPr/>
        </p:nvPicPr>
        <p:blipFill rotWithShape="1">
          <a:blip r:embed="rId3">
            <a:alphaModFix/>
          </a:blip>
          <a:srcRect b="14844" l="0" r="0" t="14837"/>
          <a:stretch/>
        </p:blipFill>
        <p:spPr>
          <a:xfrm>
            <a:off x="4711300" y="1236365"/>
            <a:ext cx="3919950" cy="275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5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Scopes</a:t>
            </a:r>
            <a:endParaRPr b="1"/>
          </a:p>
        </p:txBody>
      </p:sp>
      <p:sp>
        <p:nvSpPr>
          <p:cNvPr id="704" name="Google Shape;704;p95"/>
          <p:cNvSpPr txBox="1"/>
          <p:nvPr>
            <p:ph idx="1" type="subTitle"/>
          </p:nvPr>
        </p:nvSpPr>
        <p:spPr>
          <a:xfrm>
            <a:off x="720000" y="1500000"/>
            <a:ext cx="59868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700"/>
              <a:t>In C++, variables are only accessible inside the region they are created. This is called </a:t>
            </a:r>
            <a:r>
              <a:rPr b="1" lang="en" sz="1700"/>
              <a:t>scope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50"/>
          </a:p>
        </p:txBody>
      </p:sp>
      <p:pic>
        <p:nvPicPr>
          <p:cNvPr id="705" name="Google Shape;70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788" y="2471563"/>
            <a:ext cx="441007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5"/>
          <p:cNvSpPr txBox="1"/>
          <p:nvPr/>
        </p:nvSpPr>
        <p:spPr>
          <a:xfrm>
            <a:off x="4679575" y="3479625"/>
            <a:ext cx="851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انت مين</a:t>
            </a:r>
            <a:endParaRPr>
              <a:solidFill>
                <a:schemeClr val="dk1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sp>
        <p:nvSpPr>
          <p:cNvPr id="707" name="Google Shape;707;p95"/>
          <p:cNvSpPr/>
          <p:nvPr/>
        </p:nvSpPr>
        <p:spPr>
          <a:xfrm>
            <a:off x="3520250" y="2224705"/>
            <a:ext cx="3268025" cy="2078275"/>
          </a:xfrm>
          <a:custGeom>
            <a:rect b="b" l="l" r="r" t="t"/>
            <a:pathLst>
              <a:path extrusionOk="0" h="83131" w="130721">
                <a:moveTo>
                  <a:pt x="0" y="15550"/>
                </a:moveTo>
                <a:cubicBezTo>
                  <a:pt x="10128" y="9219"/>
                  <a:pt x="21275" y="4025"/>
                  <a:pt x="32935" y="1435"/>
                </a:cubicBezTo>
                <a:cubicBezTo>
                  <a:pt x="46714" y="-1626"/>
                  <a:pt x="61166" y="1435"/>
                  <a:pt x="75281" y="1435"/>
                </a:cubicBezTo>
                <a:cubicBezTo>
                  <a:pt x="94353" y="1435"/>
                  <a:pt x="121078" y="2340"/>
                  <a:pt x="129603" y="19400"/>
                </a:cubicBezTo>
                <a:cubicBezTo>
                  <a:pt x="132028" y="24253"/>
                  <a:pt x="129640" y="30302"/>
                  <a:pt x="128748" y="35654"/>
                </a:cubicBezTo>
                <a:cubicBezTo>
                  <a:pt x="127398" y="43750"/>
                  <a:pt x="126400" y="52612"/>
                  <a:pt x="121476" y="59179"/>
                </a:cubicBezTo>
                <a:cubicBezTo>
                  <a:pt x="115687" y="66899"/>
                  <a:pt x="106884" y="73091"/>
                  <a:pt x="97523" y="75433"/>
                </a:cubicBezTo>
                <a:cubicBezTo>
                  <a:pt x="87010" y="78063"/>
                  <a:pt x="75853" y="75861"/>
                  <a:pt x="65016" y="75861"/>
                </a:cubicBezTo>
                <a:cubicBezTo>
                  <a:pt x="58600" y="75861"/>
                  <a:pt x="51105" y="79422"/>
                  <a:pt x="45768" y="75861"/>
                </a:cubicBezTo>
                <a:cubicBezTo>
                  <a:pt x="45018" y="75360"/>
                  <a:pt x="46220" y="74101"/>
                  <a:pt x="46623" y="73294"/>
                </a:cubicBezTo>
                <a:cubicBezTo>
                  <a:pt x="48078" y="70383"/>
                  <a:pt x="52091" y="69619"/>
                  <a:pt x="55178" y="68589"/>
                </a:cubicBezTo>
                <a:cubicBezTo>
                  <a:pt x="56425" y="68173"/>
                  <a:pt x="60341" y="67734"/>
                  <a:pt x="59027" y="67734"/>
                </a:cubicBezTo>
                <a:cubicBezTo>
                  <a:pt x="54012" y="67734"/>
                  <a:pt x="49387" y="70533"/>
                  <a:pt x="44484" y="71583"/>
                </a:cubicBezTo>
                <a:cubicBezTo>
                  <a:pt x="43360" y="71824"/>
                  <a:pt x="41264" y="72167"/>
                  <a:pt x="41490" y="73294"/>
                </a:cubicBezTo>
                <a:cubicBezTo>
                  <a:pt x="42166" y="76673"/>
                  <a:pt x="47631" y="76483"/>
                  <a:pt x="50900" y="77572"/>
                </a:cubicBezTo>
                <a:cubicBezTo>
                  <a:pt x="55076" y="78963"/>
                  <a:pt x="58940" y="81164"/>
                  <a:pt x="62877" y="8313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6"/>
          <p:cNvSpPr txBox="1"/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Nested loops</a:t>
            </a:r>
            <a:endParaRPr sz="2200"/>
          </a:p>
        </p:txBody>
      </p:sp>
      <p:sp>
        <p:nvSpPr>
          <p:cNvPr id="713" name="Google Shape;713;p96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500"/>
              <a:t>06</a:t>
            </a:r>
            <a:endParaRPr sz="5500"/>
          </a:p>
        </p:txBody>
      </p:sp>
      <p:sp>
        <p:nvSpPr>
          <p:cNvPr id="714" name="Google Shape;714;p96"/>
          <p:cNvSpPr txBox="1"/>
          <p:nvPr>
            <p:ph idx="1" type="subTitle"/>
          </p:nvPr>
        </p:nvSpPr>
        <p:spPr>
          <a:xfrm>
            <a:off x="237400" y="3368475"/>
            <a:ext cx="4473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Tajawal Medium"/>
                <a:ea typeface="Tajawal Medium"/>
                <a:cs typeface="Tajawal Medium"/>
                <a:sym typeface="Tajawal Medium"/>
              </a:rPr>
              <a:t>لفي بينا يا دنيا</a:t>
            </a:r>
            <a:endParaRPr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id="715" name="Google Shape;715;p96"/>
          <p:cNvPicPr preferRelativeResize="0"/>
          <p:nvPr/>
        </p:nvPicPr>
        <p:blipFill rotWithShape="1">
          <a:blip r:embed="rId3">
            <a:alphaModFix/>
          </a:blip>
          <a:srcRect b="6377" l="0" r="0" t="6377"/>
          <a:stretch/>
        </p:blipFill>
        <p:spPr>
          <a:xfrm>
            <a:off x="4942475" y="875650"/>
            <a:ext cx="3411275" cy="29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7"/>
          <p:cNvSpPr txBox="1"/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Nested loops</a:t>
            </a:r>
            <a:endParaRPr b="1"/>
          </a:p>
        </p:txBody>
      </p:sp>
      <p:sp>
        <p:nvSpPr>
          <p:cNvPr id="721" name="Google Shape;721;p97"/>
          <p:cNvSpPr txBox="1"/>
          <p:nvPr>
            <p:ph idx="1" type="subTitle"/>
          </p:nvPr>
        </p:nvSpPr>
        <p:spPr>
          <a:xfrm>
            <a:off x="720000" y="1500000"/>
            <a:ext cx="77940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50"/>
              <a:t>It is also possible to place a loop inside another loop. This is called a</a:t>
            </a:r>
            <a:r>
              <a:rPr b="1" lang="en" sz="1650"/>
              <a:t> nested loop</a:t>
            </a:r>
            <a:r>
              <a:rPr lang="en" sz="1650"/>
              <a:t>.</a:t>
            </a:r>
            <a:endParaRPr sz="165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50"/>
              <a:t>The "</a:t>
            </a:r>
            <a:r>
              <a:rPr b="1" lang="en" sz="1650"/>
              <a:t>inner loop</a:t>
            </a:r>
            <a:r>
              <a:rPr lang="en" sz="1650"/>
              <a:t>" will be executed one time for each iteration of the "</a:t>
            </a:r>
            <a:r>
              <a:rPr b="1" lang="en" sz="1650"/>
              <a:t>outer loop</a:t>
            </a:r>
            <a:r>
              <a:rPr lang="en" sz="1650"/>
              <a:t>":</a:t>
            </a:r>
            <a:endParaRPr sz="165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50"/>
          </a:p>
        </p:txBody>
      </p:sp>
      <p:pic>
        <p:nvPicPr>
          <p:cNvPr id="722" name="Google Shape;72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5450" y="2543850"/>
            <a:ext cx="4637750" cy="22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98"/>
          <p:cNvGrpSpPr/>
          <p:nvPr/>
        </p:nvGrpSpPr>
        <p:grpSpPr>
          <a:xfrm>
            <a:off x="536882" y="2215117"/>
            <a:ext cx="1956979" cy="1863288"/>
            <a:chOff x="5364750" y="3235150"/>
            <a:chExt cx="277275" cy="294950"/>
          </a:xfrm>
        </p:grpSpPr>
        <p:sp>
          <p:nvSpPr>
            <p:cNvPr id="728" name="Google Shape;728;p98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8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8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8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98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98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98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8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98"/>
          <p:cNvSpPr txBox="1"/>
          <p:nvPr/>
        </p:nvSpPr>
        <p:spPr>
          <a:xfrm>
            <a:off x="3975125" y="1362800"/>
            <a:ext cx="43980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“The journey of a thousand miles begins with a single step.” </a:t>
            </a:r>
            <a:endParaRPr sz="2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– Lao Tzu</a:t>
            </a:r>
            <a:endParaRPr sz="2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/>
          <p:nvPr/>
        </p:nvSpPr>
        <p:spPr>
          <a:xfrm rot="10800000">
            <a:off x="141250" y="4067825"/>
            <a:ext cx="3207900" cy="898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table of binary and decimal numbers&#10;&#10;Description automatically generated" id="287" name="Google Shape;287;p46"/>
          <p:cNvPicPr preferRelativeResize="0"/>
          <p:nvPr/>
        </p:nvPicPr>
        <p:blipFill rotWithShape="1">
          <a:blip r:embed="rId3">
            <a:alphaModFix/>
          </a:blip>
          <a:srcRect b="12545" l="0" r="0" t="6724"/>
          <a:stretch/>
        </p:blipFill>
        <p:spPr>
          <a:xfrm>
            <a:off x="836200" y="367975"/>
            <a:ext cx="6846924" cy="35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408550" y="4281625"/>
            <a:ext cx="2940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Did you know that the Binary system consist of only 0s and 1s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89323">
            <a:off x="3517946" y="4240058"/>
            <a:ext cx="590750" cy="64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memory screen with text and arrows&#10;&#10;Description automatically generated"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149" y="734125"/>
            <a:ext cx="6718776" cy="35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179" y="4047425"/>
            <a:ext cx="2073726" cy="71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/>
          <p:nvPr/>
        </p:nvSpPr>
        <p:spPr>
          <a:xfrm>
            <a:off x="7436912" y="2613450"/>
            <a:ext cx="635050" cy="1315275"/>
          </a:xfrm>
          <a:custGeom>
            <a:rect b="b" l="l" r="r" t="t"/>
            <a:pathLst>
              <a:path extrusionOk="0" h="52611" w="25402">
                <a:moveTo>
                  <a:pt x="23410" y="52611"/>
                </a:moveTo>
                <a:cubicBezTo>
                  <a:pt x="25041" y="43633"/>
                  <a:pt x="26800" y="33708"/>
                  <a:pt x="23410" y="25236"/>
                </a:cubicBezTo>
                <a:cubicBezTo>
                  <a:pt x="22059" y="21861"/>
                  <a:pt x="19046" y="19291"/>
                  <a:pt x="16138" y="17110"/>
                </a:cubicBezTo>
                <a:cubicBezTo>
                  <a:pt x="14837" y="16135"/>
                  <a:pt x="12335" y="17178"/>
                  <a:pt x="11433" y="15826"/>
                </a:cubicBezTo>
                <a:cubicBezTo>
                  <a:pt x="8813" y="11900"/>
                  <a:pt x="9371" y="5614"/>
                  <a:pt x="5445" y="2994"/>
                </a:cubicBezTo>
                <a:cubicBezTo>
                  <a:pt x="4432" y="2318"/>
                  <a:pt x="2884" y="850"/>
                  <a:pt x="2023" y="1711"/>
                </a:cubicBezTo>
                <a:cubicBezTo>
                  <a:pt x="481" y="3253"/>
                  <a:pt x="-802" y="9669"/>
                  <a:pt x="740" y="8127"/>
                </a:cubicBezTo>
                <a:cubicBezTo>
                  <a:pt x="2953" y="5914"/>
                  <a:pt x="2315" y="0"/>
                  <a:pt x="5445" y="0"/>
                </a:cubicBezTo>
                <a:cubicBezTo>
                  <a:pt x="9152" y="0"/>
                  <a:pt x="12004" y="4277"/>
                  <a:pt x="15711" y="4277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713225" y="2513550"/>
            <a:ext cx="3858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700"/>
              <a:t>Data-Types</a:t>
            </a:r>
            <a:endParaRPr sz="2700"/>
          </a:p>
        </p:txBody>
      </p:sp>
      <p:sp>
        <p:nvSpPr>
          <p:cNvPr id="302" name="Google Shape;302;p48"/>
          <p:cNvSpPr txBox="1"/>
          <p:nvPr>
            <p:ph idx="2" type="title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800"/>
              <a:t>02</a:t>
            </a:r>
            <a:endParaRPr sz="5800"/>
          </a:p>
        </p:txBody>
      </p:sp>
      <p:sp>
        <p:nvSpPr>
          <p:cNvPr id="303" name="Google Shape;303;p48"/>
          <p:cNvSpPr txBox="1"/>
          <p:nvPr>
            <p:ph idx="1" type="subTitle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types of Data can we work with?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3">
            <a:alphaModFix/>
          </a:blip>
          <a:srcRect b="9256" l="0" r="0" t="9256"/>
          <a:stretch/>
        </p:blipFill>
        <p:spPr>
          <a:xfrm>
            <a:off x="4760825" y="854963"/>
            <a:ext cx="4213600" cy="34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Primitive Data-types</a:t>
            </a:r>
            <a:r>
              <a:rPr lang="en"/>
              <a:t> </a:t>
            </a:r>
            <a:endParaRPr/>
          </a:p>
        </p:txBody>
      </p:sp>
      <p:graphicFrame>
        <p:nvGraphicFramePr>
          <p:cNvPr id="310" name="Google Shape;310;p49"/>
          <p:cNvGraphicFramePr/>
          <p:nvPr/>
        </p:nvGraphicFramePr>
        <p:xfrm>
          <a:off x="713225" y="1244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{EF9B3AA5-33FA-4893-AC0E-FDA24B294554}</a:tableStyleId>
              </a:tblPr>
              <a:tblGrid>
                <a:gridCol w="1373425"/>
                <a:gridCol w="1718525"/>
                <a:gridCol w="1450650"/>
                <a:gridCol w="1587475"/>
                <a:gridCol w="1587475"/>
              </a:tblGrid>
              <a:tr h="33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Data-type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Meaning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Values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Size (in Bytes)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Capacity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8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D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(1, 0, -10, 100, 2, -1234)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or 4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-2,147,483,648 to 2,147,483,647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float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D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Floating-point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(64.74,-1.2, 2.0, 0.34, 0.0)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-3.4*10^38 to 3.4*10^38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double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D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Double Floating-point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(134.64534)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-1.7*10^308 to 1.7*10^308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D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Character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(‘a’, ’v’, ‘1’, ‘A’, ‘!’, ‘#’, ‘ ‘)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bool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D4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Boolean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(true, false, 0, 1)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alytical Epidemiology - Master of Science in Epidemiology by Slidesgo">
  <a:themeElements>
    <a:clrScheme name="Simple Light">
      <a:dk1>
        <a:srgbClr val="091F5B"/>
      </a:dk1>
      <a:lt1>
        <a:srgbClr val="6F96D1"/>
      </a:lt1>
      <a:dk2>
        <a:srgbClr val="EDF0F5"/>
      </a:dk2>
      <a:lt2>
        <a:srgbClr val="F8F4F0"/>
      </a:lt2>
      <a:accent1>
        <a:srgbClr val="F2F1DF"/>
      </a:accent1>
      <a:accent2>
        <a:srgbClr val="D0E4FF"/>
      </a:accent2>
      <a:accent3>
        <a:srgbClr val="BAD6EB"/>
      </a:accent3>
      <a:accent4>
        <a:srgbClr val="344EAD"/>
      </a:accent4>
      <a:accent5>
        <a:srgbClr val="AEA0A0"/>
      </a:accent5>
      <a:accent6>
        <a:srgbClr val="ECE1E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alytical Epidemiology - Master of Science in Epidemiology by Slidesgo">
  <a:themeElements>
    <a:clrScheme name="Simple Light">
      <a:dk1>
        <a:srgbClr val="091F5B"/>
      </a:dk1>
      <a:lt1>
        <a:srgbClr val="6F96D1"/>
      </a:lt1>
      <a:dk2>
        <a:srgbClr val="EDF0F5"/>
      </a:dk2>
      <a:lt2>
        <a:srgbClr val="F8F4F0"/>
      </a:lt2>
      <a:accent1>
        <a:srgbClr val="F2F1DF"/>
      </a:accent1>
      <a:accent2>
        <a:srgbClr val="D0E4FF"/>
      </a:accent2>
      <a:accent3>
        <a:srgbClr val="BAD6EB"/>
      </a:accent3>
      <a:accent4>
        <a:srgbClr val="344EAD"/>
      </a:accent4>
      <a:accent5>
        <a:srgbClr val="AEA0A0"/>
      </a:accent5>
      <a:accent6>
        <a:srgbClr val="ECE1E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